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86" r:id="rId1"/>
  </p:sldMasterIdLst>
  <p:notesMasterIdLst>
    <p:notesMasterId r:id="rId14"/>
  </p:notesMasterIdLst>
  <p:sldIdLst>
    <p:sldId id="256" r:id="rId2"/>
    <p:sldId id="257" r:id="rId3"/>
    <p:sldId id="258" r:id="rId4"/>
    <p:sldId id="260" r:id="rId5"/>
    <p:sldId id="267" r:id="rId6"/>
    <p:sldId id="262" r:id="rId7"/>
    <p:sldId id="263" r:id="rId8"/>
    <p:sldId id="264" r:id="rId9"/>
    <p:sldId id="259" r:id="rId10"/>
    <p:sldId id="265" r:id="rId11"/>
    <p:sldId id="261" r:id="rId12"/>
    <p:sldId id="26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552" autoAdjust="0"/>
  </p:normalViewPr>
  <p:slideViewPr>
    <p:cSldViewPr snapToGrid="0">
      <p:cViewPr varScale="1">
        <p:scale>
          <a:sx n="80" d="100"/>
          <a:sy n="80" d="100"/>
        </p:scale>
        <p:origin x="782"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3541688538932634"/>
          <c:y val="0.16712962962962963"/>
          <c:w val="0.83402755905511805"/>
          <c:h val="0.63620370370370372"/>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Sheet1!$B$2:$H$2</c:f>
              <c:numCache>
                <c:formatCode>General</c:formatCode>
                <c:ptCount val="7"/>
                <c:pt idx="0">
                  <c:v>20</c:v>
                </c:pt>
                <c:pt idx="1">
                  <c:v>15</c:v>
                </c:pt>
                <c:pt idx="2">
                  <c:v>23</c:v>
                </c:pt>
                <c:pt idx="3">
                  <c:v>2</c:v>
                </c:pt>
                <c:pt idx="4">
                  <c:v>2</c:v>
                </c:pt>
                <c:pt idx="5">
                  <c:v>4</c:v>
                </c:pt>
              </c:numCache>
            </c:numRef>
          </c:val>
          <c:extLst>
            <c:ext xmlns:c16="http://schemas.microsoft.com/office/drawing/2014/chart" uri="{C3380CC4-5D6E-409C-BE32-E72D297353CC}">
              <c16:uniqueId val="{00000000-C06F-401F-8164-E2C78BA9555E}"/>
            </c:ext>
          </c:extLst>
        </c:ser>
        <c:dLbls>
          <c:dLblPos val="outEnd"/>
          <c:showLegendKey val="0"/>
          <c:showVal val="1"/>
          <c:showCatName val="0"/>
          <c:showSerName val="0"/>
          <c:showPercent val="0"/>
          <c:showBubbleSize val="0"/>
        </c:dLbls>
        <c:gapWidth val="219"/>
        <c:overlap val="-27"/>
        <c:axId val="1741817295"/>
        <c:axId val="1757068895"/>
      </c:barChart>
      <c:catAx>
        <c:axId val="1741817295"/>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Structures of Brain</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57068895"/>
        <c:crosses val="autoZero"/>
        <c:auto val="1"/>
        <c:lblAlgn val="ctr"/>
        <c:lblOffset val="100"/>
        <c:noMultiLvlLbl val="0"/>
      </c:catAx>
      <c:valAx>
        <c:axId val="175706889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Individual Functional Problems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4181729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dirty="0"/>
              <a:t>Frontal Lobe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9680460339688252"/>
          <c:y val="0.17911058289137893"/>
          <c:w val="0.80319539660311745"/>
          <c:h val="0.7107654392341537"/>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Sheet1!$R$14:$R$20</c:f>
              <c:numCache>
                <c:formatCode>General</c:formatCode>
                <c:ptCount val="7"/>
                <c:pt idx="0">
                  <c:v>2</c:v>
                </c:pt>
                <c:pt idx="1">
                  <c:v>4</c:v>
                </c:pt>
                <c:pt idx="2">
                  <c:v>2</c:v>
                </c:pt>
                <c:pt idx="3">
                  <c:v>4</c:v>
                </c:pt>
                <c:pt idx="4">
                  <c:v>3</c:v>
                </c:pt>
                <c:pt idx="5">
                  <c:v>2</c:v>
                </c:pt>
                <c:pt idx="6">
                  <c:v>3</c:v>
                </c:pt>
              </c:numCache>
            </c:numRef>
          </c:val>
          <c:extLst>
            <c:ext xmlns:c16="http://schemas.microsoft.com/office/drawing/2014/chart" uri="{C3380CC4-5D6E-409C-BE32-E72D297353CC}">
              <c16:uniqueId val="{00000000-8E11-4F4B-87EF-895CC63CCEBF}"/>
            </c:ext>
          </c:extLst>
        </c:ser>
        <c:dLbls>
          <c:dLblPos val="outEnd"/>
          <c:showLegendKey val="0"/>
          <c:showVal val="1"/>
          <c:showCatName val="0"/>
          <c:showSerName val="0"/>
          <c:showPercent val="0"/>
          <c:showBubbleSize val="0"/>
        </c:dLbls>
        <c:gapWidth val="219"/>
        <c:overlap val="-27"/>
        <c:axId val="1943844960"/>
        <c:axId val="1943844480"/>
        <c:extLst>
          <c:ext xmlns:c15="http://schemas.microsoft.com/office/drawing/2012/chart" uri="{02D57815-91ED-43cb-92C2-25804820EDAC}">
            <c15:filteredBarSeries>
              <c15:ser>
                <c:idx val="1"/>
                <c:order val="1"/>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c:ext uri="{02D57815-91ED-43cb-92C2-25804820EDAC}">
                        <c15:formulaRef>
                          <c15:sqref>Sheet1!$S$14:$S$20</c15:sqref>
                        </c15:formulaRef>
                      </c:ext>
                    </c:extLst>
                    <c:numCache>
                      <c:formatCode>General</c:formatCode>
                      <c:ptCount val="7"/>
                    </c:numCache>
                  </c:numRef>
                </c:val>
                <c:extLst>
                  <c:ext xmlns:c16="http://schemas.microsoft.com/office/drawing/2014/chart" uri="{C3380CC4-5D6E-409C-BE32-E72D297353CC}">
                    <c16:uniqueId val="{00000001-8E11-4F4B-87EF-895CC63CCEBF}"/>
                  </c:ext>
                </c:extLst>
              </c15:ser>
            </c15:filteredBarSeries>
          </c:ext>
        </c:extLst>
      </c:barChart>
      <c:catAx>
        <c:axId val="194384496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Structure in Frontal Lobe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43844480"/>
        <c:crosses val="autoZero"/>
        <c:auto val="1"/>
        <c:lblAlgn val="ctr"/>
        <c:lblOffset val="100"/>
        <c:noMultiLvlLbl val="0"/>
      </c:catAx>
      <c:valAx>
        <c:axId val="194384448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Frontal Lobe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4384496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dLbls>
          <c:showLegendKey val="0"/>
          <c:showVal val="0"/>
          <c:showCatName val="0"/>
          <c:showSerName val="0"/>
          <c:showPercent val="0"/>
          <c:showBubbleSize val="0"/>
        </c:dLbls>
        <c:gapWidth val="219"/>
        <c:overlap val="-27"/>
        <c:axId val="13170816"/>
        <c:axId val="13170336"/>
      </c:barChart>
      <c:catAx>
        <c:axId val="1317081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Structures of Temporal Lobe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170336"/>
        <c:crosses val="autoZero"/>
        <c:auto val="1"/>
        <c:lblAlgn val="ctr"/>
        <c:lblOffset val="100"/>
        <c:noMultiLvlLbl val="0"/>
      </c:catAx>
      <c:valAx>
        <c:axId val="131703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Temporal Lobe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17081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dirty="0"/>
              <a:t>Temporal Lobe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val>
            <c:numRef>
              <c:f>Sheet1!$R$21:$R$25</c:f>
              <c:numCache>
                <c:formatCode>General</c:formatCode>
                <c:ptCount val="5"/>
                <c:pt idx="0">
                  <c:v>2</c:v>
                </c:pt>
                <c:pt idx="1">
                  <c:v>2</c:v>
                </c:pt>
                <c:pt idx="2">
                  <c:v>2</c:v>
                </c:pt>
                <c:pt idx="3">
                  <c:v>3</c:v>
                </c:pt>
                <c:pt idx="4">
                  <c:v>4</c:v>
                </c:pt>
              </c:numCache>
            </c:numRef>
          </c:val>
          <c:extLst>
            <c:ext xmlns:c16="http://schemas.microsoft.com/office/drawing/2014/chart" uri="{C3380CC4-5D6E-409C-BE32-E72D297353CC}">
              <c16:uniqueId val="{00000000-B9C3-42E4-8E6D-1001B27AAB54}"/>
            </c:ext>
          </c:extLst>
        </c:ser>
        <c:dLbls>
          <c:showLegendKey val="0"/>
          <c:showVal val="0"/>
          <c:showCatName val="0"/>
          <c:showSerName val="0"/>
          <c:showPercent val="0"/>
          <c:showBubbleSize val="0"/>
        </c:dLbls>
        <c:gapWidth val="219"/>
        <c:overlap val="-27"/>
        <c:axId val="2053054640"/>
        <c:axId val="2053055120"/>
      </c:barChart>
      <c:catAx>
        <c:axId val="205305464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Temporal</a:t>
                </a:r>
                <a:r>
                  <a:rPr lang="en-IN" baseline="0"/>
                  <a:t> Lobe Structures</a:t>
                </a:r>
                <a:endParaRPr lang="en-IN"/>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53055120"/>
        <c:crosses val="autoZero"/>
        <c:auto val="1"/>
        <c:lblAlgn val="ctr"/>
        <c:lblOffset val="100"/>
        <c:noMultiLvlLbl val="0"/>
      </c:catAx>
      <c:valAx>
        <c:axId val="205305512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Temporal Lobe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5305464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r>
              <a:rPr lang="en-IN" dirty="0"/>
              <a:t>Limbic</a:t>
            </a:r>
            <a:r>
              <a:rPr lang="en-IN" baseline="0" dirty="0"/>
              <a:t> and</a:t>
            </a:r>
            <a:r>
              <a:rPr lang="en-IN" dirty="0"/>
              <a:t> Brain Stem</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endParaRPr lang="en-US"/>
        </a:p>
      </c:txPr>
    </c:title>
    <c:autoTitleDeleted val="0"/>
    <c:plotArea>
      <c:layout/>
      <c:barChart>
        <c:barDir val="col"/>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val>
            <c:numRef>
              <c:f>Sheet1!$R$26:$R$31</c:f>
              <c:numCache>
                <c:formatCode>General</c:formatCode>
                <c:ptCount val="6"/>
                <c:pt idx="0">
                  <c:v>4</c:v>
                </c:pt>
                <c:pt idx="1">
                  <c:v>4</c:v>
                </c:pt>
                <c:pt idx="2">
                  <c:v>4</c:v>
                </c:pt>
                <c:pt idx="3">
                  <c:v>4</c:v>
                </c:pt>
                <c:pt idx="4">
                  <c:v>3</c:v>
                </c:pt>
                <c:pt idx="5">
                  <c:v>2</c:v>
                </c:pt>
              </c:numCache>
            </c:numRef>
          </c:val>
          <c:extLst>
            <c:ext xmlns:c16="http://schemas.microsoft.com/office/drawing/2014/chart" uri="{C3380CC4-5D6E-409C-BE32-E72D297353CC}">
              <c16:uniqueId val="{00000000-004B-4610-8632-BC96EEBCA860}"/>
            </c:ext>
          </c:extLst>
        </c:ser>
        <c:dLbls>
          <c:dLblPos val="outEnd"/>
          <c:showLegendKey val="0"/>
          <c:showVal val="1"/>
          <c:showCatName val="0"/>
          <c:showSerName val="0"/>
          <c:showPercent val="0"/>
          <c:showBubbleSize val="0"/>
        </c:dLbls>
        <c:gapWidth val="100"/>
        <c:overlap val="-24"/>
        <c:axId val="147093376"/>
        <c:axId val="147095776"/>
      </c:barChart>
      <c:catAx>
        <c:axId val="147093376"/>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tx2"/>
                    </a:solidFill>
                    <a:latin typeface="+mn-lt"/>
                    <a:ea typeface="+mn-ea"/>
                    <a:cs typeface="+mn-cs"/>
                  </a:defRPr>
                </a:pPr>
                <a:r>
                  <a:rPr lang="en-US"/>
                  <a:t>Structures of limbic system and Brain Stem</a:t>
                </a:r>
              </a:p>
            </c:rich>
          </c:tx>
          <c:overlay val="0"/>
          <c:spPr>
            <a:noFill/>
            <a:ln>
              <a:noFill/>
            </a:ln>
            <a:effectLst/>
          </c:spPr>
          <c:txPr>
            <a:bodyPr rot="0" spcFirstLastPara="1" vertOverflow="ellipsis" vert="horz" wrap="square" anchor="ctr" anchorCtr="1"/>
            <a:lstStyle/>
            <a:p>
              <a:pPr>
                <a:defRPr sz="900"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147095776"/>
        <c:crosses val="autoZero"/>
        <c:auto val="1"/>
        <c:lblAlgn val="ctr"/>
        <c:lblOffset val="100"/>
        <c:noMultiLvlLbl val="0"/>
      </c:catAx>
      <c:valAx>
        <c:axId val="147095776"/>
        <c:scaling>
          <c:orientation val="minMax"/>
        </c:scaling>
        <c:delete val="0"/>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r>
                  <a:rPr lang="en-US"/>
                  <a:t>Limbic and Brain Stem</a:t>
                </a:r>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147093376"/>
        <c:crosses val="autoZero"/>
        <c:crossBetween val="between"/>
      </c:valAx>
      <c:dTable>
        <c:showHorzBorder val="1"/>
        <c:showVertBorder val="1"/>
        <c:showOutline val="1"/>
        <c:showKeys val="1"/>
        <c:spPr>
          <a:noFill/>
          <a:ln w="9525">
            <a:solidFill>
              <a:schemeClr val="tx2">
                <a:lumMod val="15000"/>
                <a:lumOff val="85000"/>
              </a:schemeClr>
            </a:solidFill>
          </a:ln>
          <a:effectLst/>
        </c:spPr>
        <c:txPr>
          <a:bodyPr rot="0" spcFirstLastPara="1" vertOverflow="ellipsis" vert="horz" wrap="square" anchor="ctr" anchorCtr="1"/>
          <a:lstStyle/>
          <a:p>
            <a:pPr rtl="0">
              <a:defRPr sz="900" b="0" i="0" u="none" strike="noStrike" kern="1200" baseline="0">
                <a:solidFill>
                  <a:schemeClr val="tx2"/>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b="1" dirty="0" err="1"/>
              <a:t>Parietal,occipital</a:t>
            </a:r>
            <a:r>
              <a:rPr lang="en-IN" b="1" dirty="0"/>
              <a:t> and </a:t>
            </a:r>
            <a:r>
              <a:rPr lang="en-IN" b="1" dirty="0" err="1"/>
              <a:t>Deiencephalon</a:t>
            </a:r>
            <a:endParaRPr lang="en-IN" b="1"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Sheet1!$R$33:$R$35</c:f>
              <c:numCache>
                <c:formatCode>General</c:formatCode>
                <c:ptCount val="3"/>
                <c:pt idx="0">
                  <c:v>2</c:v>
                </c:pt>
                <c:pt idx="1">
                  <c:v>2</c:v>
                </c:pt>
                <c:pt idx="2">
                  <c:v>4</c:v>
                </c:pt>
              </c:numCache>
            </c:numRef>
          </c:val>
          <c:extLst>
            <c:ext xmlns:c16="http://schemas.microsoft.com/office/drawing/2014/chart" uri="{C3380CC4-5D6E-409C-BE32-E72D297353CC}">
              <c16:uniqueId val="{00000000-7986-40B9-9B00-7929CF20A6B3}"/>
            </c:ext>
          </c:extLst>
        </c:ser>
        <c:dLbls>
          <c:dLblPos val="outEnd"/>
          <c:showLegendKey val="0"/>
          <c:showVal val="1"/>
          <c:showCatName val="0"/>
          <c:showSerName val="0"/>
          <c:showPercent val="0"/>
          <c:showBubbleSize val="0"/>
        </c:dLbls>
        <c:gapWidth val="219"/>
        <c:overlap val="-27"/>
        <c:axId val="699337312"/>
        <c:axId val="699335872"/>
      </c:barChart>
      <c:catAx>
        <c:axId val="69933731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Structures of Pariretal lobe, Occipital Lobe, diencephalon</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99335872"/>
        <c:crosses val="autoZero"/>
        <c:auto val="1"/>
        <c:lblAlgn val="ctr"/>
        <c:lblOffset val="100"/>
        <c:noMultiLvlLbl val="0"/>
      </c:catAx>
      <c:valAx>
        <c:axId val="6993358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Parietal lobe,occipitallobe,Diencephalon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9933731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65FD3D-D53C-4A8E-ACBA-99C341D780EC}" type="datetimeFigureOut">
              <a:rPr lang="en-IN" smtClean="0"/>
              <a:t>30-05-2023</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A86FE3-9A57-4659-8EC2-8B7D1FCFFA16}" type="slidenum">
              <a:rPr lang="en-IN" smtClean="0"/>
              <a:t>‹#›</a:t>
            </a:fld>
            <a:endParaRPr lang="en-IN"/>
          </a:p>
        </p:txBody>
      </p:sp>
    </p:spTree>
    <p:extLst>
      <p:ext uri="{BB962C8B-B14F-4D97-AF65-F5344CB8AC3E}">
        <p14:creationId xmlns:p14="http://schemas.microsoft.com/office/powerpoint/2010/main" val="2215417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7200" cap="none"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79F9E2C-A67F-4388-85D6-06008F885FBC}" type="datetimeFigureOut">
              <a:rPr lang="en-IN" smtClean="0"/>
              <a:t>30-05-2023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a:xfrm>
            <a:off x="9592733" y="4289334"/>
            <a:ext cx="1193868" cy="640080"/>
          </a:xfrm>
        </p:spPr>
        <p:txBody>
          <a:bodyPr/>
          <a:lstStyle>
            <a:lvl1pPr>
              <a:defRPr sz="2800" b="0"/>
            </a:lvl1pPr>
          </a:lstStyle>
          <a:p>
            <a:fld id="{EFFCDA91-9422-4728-AD42-A1D310CE34A5}" type="slidenum">
              <a:rPr lang="en-IN" smtClean="0"/>
              <a:t>‹#›</a:t>
            </a:fld>
            <a:endParaRPr lang="en-IN"/>
          </a:p>
        </p:txBody>
      </p:sp>
    </p:spTree>
    <p:extLst>
      <p:ext uri="{BB962C8B-B14F-4D97-AF65-F5344CB8AC3E}">
        <p14:creationId xmlns:p14="http://schemas.microsoft.com/office/powerpoint/2010/main" val="2729031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9F9E2C-A67F-4388-85D6-06008F885FBC}" type="datetimeFigureOut">
              <a:rPr lang="en-IN" smtClean="0"/>
              <a:t>30-05-2023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FFCDA91-9422-4728-AD42-A1D310CE34A5}" type="slidenum">
              <a:rPr lang="en-IN" smtClean="0"/>
              <a:t>‹#›</a:t>
            </a:fld>
            <a:endParaRPr lang="en-IN"/>
          </a:p>
        </p:txBody>
      </p:sp>
    </p:spTree>
    <p:extLst>
      <p:ext uri="{BB962C8B-B14F-4D97-AF65-F5344CB8AC3E}">
        <p14:creationId xmlns:p14="http://schemas.microsoft.com/office/powerpoint/2010/main" val="2443073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9F9E2C-A67F-4388-85D6-06008F885FBC}" type="datetimeFigureOut">
              <a:rPr lang="en-IN" smtClean="0"/>
              <a:t>30-05-2023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FFCDA91-9422-4728-AD42-A1D310CE34A5}" type="slidenum">
              <a:rPr lang="en-IN" smtClean="0"/>
              <a:t>‹#›</a:t>
            </a:fld>
            <a:endParaRPr lang="en-IN"/>
          </a:p>
        </p:txBody>
      </p:sp>
    </p:spTree>
    <p:extLst>
      <p:ext uri="{BB962C8B-B14F-4D97-AF65-F5344CB8AC3E}">
        <p14:creationId xmlns:p14="http://schemas.microsoft.com/office/powerpoint/2010/main" val="1022209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9F9E2C-A67F-4388-85D6-06008F885FBC}" type="datetimeFigureOut">
              <a:rPr lang="en-IN" smtClean="0"/>
              <a:t>30-05-2023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FFCDA91-9422-4728-AD42-A1D310CE34A5}" type="slidenum">
              <a:rPr lang="en-IN" smtClean="0"/>
              <a:t>‹#›</a:t>
            </a:fld>
            <a:endParaRPr lang="en-IN"/>
          </a:p>
        </p:txBody>
      </p:sp>
    </p:spTree>
    <p:extLst>
      <p:ext uri="{BB962C8B-B14F-4D97-AF65-F5344CB8AC3E}">
        <p14:creationId xmlns:p14="http://schemas.microsoft.com/office/powerpoint/2010/main" val="2367553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679F9E2C-A67F-4388-85D6-06008F885FBC}" type="datetimeFigureOut">
              <a:rPr lang="en-IN" smtClean="0"/>
              <a:t>30-05-2023</a:t>
            </a:fld>
            <a:endParaRPr lang="en-IN"/>
          </a:p>
        </p:txBody>
      </p:sp>
      <p:sp>
        <p:nvSpPr>
          <p:cNvPr id="5" name="Footer Placeholder 4"/>
          <p:cNvSpPr>
            <a:spLocks noGrp="1"/>
          </p:cNvSpPr>
          <p:nvPr>
            <p:ph type="ftr" sz="quarter" idx="11"/>
          </p:nvPr>
        </p:nvSpPr>
        <p:spPr>
          <a:xfrm>
            <a:off x="2182708" y="6272784"/>
            <a:ext cx="6327648" cy="365125"/>
          </a:xfrm>
        </p:spPr>
        <p:txBody>
          <a:bodyPr/>
          <a:lstStyle/>
          <a:p>
            <a:endParaRPr lang="en-IN"/>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EFFCDA91-9422-4728-AD42-A1D310CE34A5}" type="slidenum">
              <a:rPr lang="en-IN" smtClean="0"/>
              <a:t>‹#›</a:t>
            </a:fld>
            <a:endParaRPr lang="en-IN"/>
          </a:p>
        </p:txBody>
      </p:sp>
    </p:spTree>
    <p:extLst>
      <p:ext uri="{BB962C8B-B14F-4D97-AF65-F5344CB8AC3E}">
        <p14:creationId xmlns:p14="http://schemas.microsoft.com/office/powerpoint/2010/main" val="2588692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79F9E2C-A67F-4388-85D6-06008F885FBC}" type="datetimeFigureOut">
              <a:rPr lang="en-IN" smtClean="0"/>
              <a:t>30-05-2023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FFCDA91-9422-4728-AD42-A1D310CE34A5}" type="slidenum">
              <a:rPr lang="en-IN" smtClean="0"/>
              <a:t>‹#›</a:t>
            </a:fld>
            <a:endParaRPr lang="en-IN"/>
          </a:p>
        </p:txBody>
      </p:sp>
    </p:spTree>
    <p:extLst>
      <p:ext uri="{BB962C8B-B14F-4D97-AF65-F5344CB8AC3E}">
        <p14:creationId xmlns:p14="http://schemas.microsoft.com/office/powerpoint/2010/main" val="2763252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79F9E2C-A67F-4388-85D6-06008F885FBC}" type="datetimeFigureOut">
              <a:rPr lang="en-IN" smtClean="0"/>
              <a:t>30-05-2023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EFFCDA91-9422-4728-AD42-A1D310CE34A5}" type="slidenum">
              <a:rPr lang="en-IN" smtClean="0"/>
              <a:t>‹#›</a:t>
            </a:fld>
            <a:endParaRPr lang="en-IN"/>
          </a:p>
        </p:txBody>
      </p:sp>
    </p:spTree>
    <p:extLst>
      <p:ext uri="{BB962C8B-B14F-4D97-AF65-F5344CB8AC3E}">
        <p14:creationId xmlns:p14="http://schemas.microsoft.com/office/powerpoint/2010/main" val="211231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9F9E2C-A67F-4388-85D6-06008F885FBC}" type="datetimeFigureOut">
              <a:rPr lang="en-IN" smtClean="0"/>
              <a:t>30-05-2023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EFFCDA91-9422-4728-AD42-A1D310CE34A5}" type="slidenum">
              <a:rPr lang="en-IN" smtClean="0"/>
              <a:t>‹#›</a:t>
            </a:fld>
            <a:endParaRPr lang="en-IN"/>
          </a:p>
        </p:txBody>
      </p:sp>
    </p:spTree>
    <p:extLst>
      <p:ext uri="{BB962C8B-B14F-4D97-AF65-F5344CB8AC3E}">
        <p14:creationId xmlns:p14="http://schemas.microsoft.com/office/powerpoint/2010/main" val="4196751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9F9E2C-A67F-4388-85D6-06008F885FBC}" type="datetimeFigureOut">
              <a:rPr lang="en-IN" smtClean="0"/>
              <a:t>30-05-2023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EFFCDA91-9422-4728-AD42-A1D310CE34A5}" type="slidenum">
              <a:rPr lang="en-IN" smtClean="0"/>
              <a:t>‹#›</a:t>
            </a:fld>
            <a:endParaRPr lang="en-IN"/>
          </a:p>
        </p:txBody>
      </p:sp>
    </p:spTree>
    <p:extLst>
      <p:ext uri="{BB962C8B-B14F-4D97-AF65-F5344CB8AC3E}">
        <p14:creationId xmlns:p14="http://schemas.microsoft.com/office/powerpoint/2010/main" val="690805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0"/>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9F9E2C-A67F-4388-85D6-06008F885FBC}" type="datetimeFigureOut">
              <a:rPr lang="en-IN" smtClean="0"/>
              <a:t>30-05-2023</a:t>
            </a:fld>
            <a:endParaRPr lang="en-IN"/>
          </a:p>
        </p:txBody>
      </p:sp>
      <p:sp>
        <p:nvSpPr>
          <p:cNvPr id="6" name="Footer Placeholder 5"/>
          <p:cNvSpPr>
            <a:spLocks noGrp="1"/>
          </p:cNvSpPr>
          <p:nvPr>
            <p:ph type="ftr" sz="quarter" idx="11"/>
          </p:nvPr>
        </p:nvSpPr>
        <p:spPr/>
        <p:txBody>
          <a:bodyPr/>
          <a:lstStyle/>
          <a:p>
            <a:endParaRPr lang="en-IN"/>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FFCDA91-9422-4728-AD42-A1D310CE34A5}" type="slidenum">
              <a:rPr lang="en-IN" smtClean="0"/>
              <a:t>‹#›</a:t>
            </a:fld>
            <a:endParaRPr lang="en-IN"/>
          </a:p>
        </p:txBody>
      </p:sp>
    </p:spTree>
    <p:extLst>
      <p:ext uri="{BB962C8B-B14F-4D97-AF65-F5344CB8AC3E}">
        <p14:creationId xmlns:p14="http://schemas.microsoft.com/office/powerpoint/2010/main" val="3502320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9F9E2C-A67F-4388-85D6-06008F885FBC}" type="datetimeFigureOut">
              <a:rPr lang="en-IN" smtClean="0"/>
              <a:t>30-05-2023</a:t>
            </a:fld>
            <a:endParaRPr lang="en-IN"/>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FFCDA91-9422-4728-AD42-A1D310CE34A5}" type="slidenum">
              <a:rPr lang="en-IN" smtClean="0"/>
              <a:t>‹#›</a:t>
            </a:fld>
            <a:endParaRPr lang="en-IN"/>
          </a:p>
        </p:txBody>
      </p:sp>
    </p:spTree>
    <p:extLst>
      <p:ext uri="{BB962C8B-B14F-4D97-AF65-F5344CB8AC3E}">
        <p14:creationId xmlns:p14="http://schemas.microsoft.com/office/powerpoint/2010/main" val="4243818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679F9E2C-A67F-4388-85D6-06008F885FBC}" type="datetimeFigureOut">
              <a:rPr lang="en-IN" smtClean="0"/>
              <a:t>30-05-2023</a:t>
            </a:fld>
            <a:endParaRPr lang="en-IN"/>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IN"/>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0">
                <a:solidFill>
                  <a:srgbClr val="FFFFFF"/>
                </a:solidFill>
                <a:latin typeface="+mj-lt"/>
              </a:defRPr>
            </a:lvl1pPr>
          </a:lstStyle>
          <a:p>
            <a:fld id="{EFFCDA91-9422-4728-AD42-A1D310CE34A5}" type="slidenum">
              <a:rPr lang="en-IN" smtClean="0"/>
              <a:t>‹#›</a:t>
            </a:fld>
            <a:endParaRPr lang="en-IN"/>
          </a:p>
        </p:txBody>
      </p:sp>
    </p:spTree>
    <p:extLst>
      <p:ext uri="{BB962C8B-B14F-4D97-AF65-F5344CB8AC3E}">
        <p14:creationId xmlns:p14="http://schemas.microsoft.com/office/powerpoint/2010/main" val="1612572687"/>
      </p:ext>
    </p:extLst>
  </p:cSld>
  <p:clrMap bg1="lt1" tx1="dk1" bg2="lt2" tx2="dk2" accent1="accent1" accent2="accent2" accent3="accent3" accent4="accent4" accent5="accent5" accent6="accent6" hlink="hlink" folHlink="folHlink"/>
  <p:sldLayoutIdLst>
    <p:sldLayoutId id="2147484187" r:id="rId1"/>
    <p:sldLayoutId id="2147484188" r:id="rId2"/>
    <p:sldLayoutId id="2147484189" r:id="rId3"/>
    <p:sldLayoutId id="2147484190" r:id="rId4"/>
    <p:sldLayoutId id="2147484191" r:id="rId5"/>
    <p:sldLayoutId id="2147484192" r:id="rId6"/>
    <p:sldLayoutId id="2147484193" r:id="rId7"/>
    <p:sldLayoutId id="2147484194" r:id="rId8"/>
    <p:sldLayoutId id="2147484195" r:id="rId9"/>
    <p:sldLayoutId id="2147484196" r:id="rId10"/>
    <p:sldLayoutId id="2147484197" r:id="rId11"/>
  </p:sldLayoutIdLst>
  <p:txStyles>
    <p:titleStyle>
      <a:lvl1pPr algn="l" defTabSz="914400" rtl="0" eaLnBrk="1" latinLnBrk="0" hangingPunct="1">
        <a:lnSpc>
          <a:spcPct val="90000"/>
        </a:lnSpc>
        <a:spcBef>
          <a:spcPct val="0"/>
        </a:spcBef>
        <a:buNone/>
        <a:defRPr sz="4800" kern="1200" cap="none"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mailto:bharathiiragavarapu@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sciencedirect.com/topics/nursing-and-health-professions/spanish-influenza" TargetMode="External"/><Relationship Id="rId2" Type="http://schemas.openxmlformats.org/officeDocument/2006/relationships/hyperlink" Target="https://www.sciencedirect.com/topics/nursing-and-health-professions/cholera" TargetMode="External"/><Relationship Id="rId1" Type="http://schemas.openxmlformats.org/officeDocument/2006/relationships/slideLayout" Target="../slideLayouts/slideLayout7.xml"/><Relationship Id="rId5" Type="http://schemas.openxmlformats.org/officeDocument/2006/relationships/hyperlink" Target="https://www.sciencedirect.com/topics/nursing-and-health-professions/chikungunya" TargetMode="External"/><Relationship Id="rId4" Type="http://schemas.openxmlformats.org/officeDocument/2006/relationships/hyperlink" Target="https://www.sciencedirect.com/topics/nursing-and-health-professions/dengu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2DBBA-9C7D-AADB-4F91-B493C33DFC6F}"/>
              </a:ext>
            </a:extLst>
          </p:cNvPr>
          <p:cNvSpPr>
            <a:spLocks noGrp="1"/>
          </p:cNvSpPr>
          <p:nvPr>
            <p:ph type="ctrTitle"/>
          </p:nvPr>
        </p:nvSpPr>
        <p:spPr>
          <a:xfrm>
            <a:off x="923366" y="1712259"/>
            <a:ext cx="8677834" cy="1613647"/>
          </a:xfrm>
        </p:spPr>
        <p:txBody>
          <a:bodyPr/>
          <a:lstStyle/>
          <a:p>
            <a:r>
              <a:rPr lang="en-IN" sz="1800" b="1" kern="100" dirty="0">
                <a:latin typeface="Times New Roman" panose="02020603050405020304" pitchFamily="18" charset="0"/>
                <a:ea typeface="Calibri" panose="020F0502020204030204" pitchFamily="34" charset="0"/>
                <a:cs typeface="Times New Roman" panose="02020603050405020304" pitchFamily="18" charset="0"/>
              </a:rPr>
              <a:t>                              </a:t>
            </a:r>
            <a:br>
              <a:rPr lang="en-IN" sz="1800" b="1" kern="100" dirty="0">
                <a:latin typeface="Times New Roman" panose="02020603050405020304" pitchFamily="18" charset="0"/>
                <a:ea typeface="Calibri" panose="020F0502020204030204" pitchFamily="34" charset="0"/>
                <a:cs typeface="Times New Roman" panose="02020603050405020304" pitchFamily="18" charset="0"/>
              </a:rPr>
            </a:br>
            <a:r>
              <a:rPr lang="en-IN" sz="1800" b="1" kern="100" dirty="0">
                <a:latin typeface="Times New Roman" panose="02020603050405020304" pitchFamily="18" charset="0"/>
                <a:ea typeface="Calibri" panose="020F0502020204030204" pitchFamily="34" charset="0"/>
                <a:cs typeface="Times New Roman" panose="02020603050405020304" pitchFamily="18" charset="0"/>
              </a:rPr>
              <a:t>                                                      </a:t>
            </a:r>
            <a:r>
              <a:rPr lang="en-IN" sz="2400" b="1" kern="100" dirty="0">
                <a:latin typeface="Times New Roman" panose="02020603050405020304" pitchFamily="18" charset="0"/>
                <a:ea typeface="Calibri" panose="020F0502020204030204" pitchFamily="34" charset="0"/>
                <a:cs typeface="Times New Roman" panose="02020603050405020304" pitchFamily="18" charset="0"/>
              </a:rPr>
              <a:t>Neuroanatomy of Covid-19</a:t>
            </a:r>
            <a:endParaRPr lang="en-IN" sz="2400" b="1" dirty="0"/>
          </a:p>
        </p:txBody>
      </p:sp>
      <p:sp>
        <p:nvSpPr>
          <p:cNvPr id="3" name="Subtitle 2">
            <a:extLst>
              <a:ext uri="{FF2B5EF4-FFF2-40B4-BE49-F238E27FC236}">
                <a16:creationId xmlns:a16="http://schemas.microsoft.com/office/drawing/2014/main" id="{11521B6F-4713-302A-5CBC-6494CD8EE8E2}"/>
              </a:ext>
            </a:extLst>
          </p:cNvPr>
          <p:cNvSpPr>
            <a:spLocks noGrp="1"/>
          </p:cNvSpPr>
          <p:nvPr>
            <p:ph type="subTitle" idx="1"/>
          </p:nvPr>
        </p:nvSpPr>
        <p:spPr>
          <a:xfrm>
            <a:off x="851647" y="2913530"/>
            <a:ext cx="10416988" cy="3164542"/>
          </a:xfrm>
        </p:spPr>
        <p:txBody>
          <a:bodyPr>
            <a:normAutofit fontScale="32500" lnSpcReduction="20000"/>
          </a:bodyPr>
          <a:lstStyle/>
          <a:p>
            <a:pPr algn="ctr" fontAlgn="base">
              <a:lnSpc>
                <a:spcPct val="107000"/>
              </a:lnSpc>
              <a:spcAft>
                <a:spcPts val="800"/>
              </a:spcAft>
            </a:pPr>
            <a:r>
              <a:rPr lang="en-IN" sz="1800" kern="18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ICNMR-2023</a:t>
            </a:r>
            <a:endParaRPr lang="en-IN"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IN" sz="6400" b="1" kern="0" dirty="0">
                <a:solidFill>
                  <a:srgbClr val="666666"/>
                </a:solidFill>
                <a:effectLst/>
                <a:latin typeface="Times New Roman" panose="02020603050405020304" pitchFamily="18" charset="0"/>
                <a:ea typeface="Times New Roman" panose="02020603050405020304" pitchFamily="18" charset="0"/>
                <a:cs typeface="Times New Roman" panose="02020603050405020304" pitchFamily="18" charset="0"/>
              </a:rPr>
              <a:t>International Conference on New Frontiers on the Global Stage of Multidisciplinary Research (2 Days) Live| New Castle, USA and Bangalore, Guwahati, India</a:t>
            </a:r>
            <a:endParaRPr lang="en-IN" sz="6400" kern="1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en-IN" sz="4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Department of Psychology, Faculty of Social Sciences, Arts, and Humanities, Lincoln university college, Malaysia</a:t>
            </a:r>
            <a:endParaRPr lang="en-IN" sz="40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IN" sz="4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Correspondence: Name: Dr. Bhavya Bharathi Kotikalapudi</a:t>
            </a:r>
          </a:p>
          <a:p>
            <a:r>
              <a:rPr lang="en-IN" sz="4000" dirty="0">
                <a:effectLst/>
                <a:latin typeface="Times New Roman" panose="02020603050405020304" pitchFamily="18" charset="0"/>
                <a:ea typeface="Times New Roman" panose="02020603050405020304" pitchFamily="18" charset="0"/>
                <a:cs typeface="Times New Roman" panose="02020603050405020304" pitchFamily="18" charset="0"/>
              </a:rPr>
              <a:t>                            Supervisor</a:t>
            </a:r>
            <a:r>
              <a:rPr lang="en-IN" sz="43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IN" sz="43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IN" sz="4300" b="1" dirty="0">
                <a:effectLst/>
                <a:latin typeface="Times New Roman" panose="02020603050405020304" pitchFamily="18" charset="0"/>
                <a:ea typeface="Times New Roman" panose="02020603050405020304" pitchFamily="18" charset="0"/>
                <a:cs typeface="Times New Roman" panose="02020603050405020304" pitchFamily="18" charset="0"/>
              </a:rPr>
              <a:t>Prof. Dr Khadijah Rohani Md Yunus</a:t>
            </a:r>
            <a:endParaRPr lang="en-IN" sz="43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IN" sz="40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IN" sz="4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Mail: </a:t>
            </a:r>
            <a:r>
              <a:rPr lang="en-IN" sz="4000" u="sng" dirty="0">
                <a:solidFill>
                  <a:srgbClr val="0563C1"/>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bharathiiragavarapu@gmail.com</a:t>
            </a:r>
            <a:endParaRPr lang="en-IN" sz="40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IN" dirty="0"/>
          </a:p>
        </p:txBody>
      </p:sp>
      <p:pic>
        <p:nvPicPr>
          <p:cNvPr id="4" name="Picture 3" descr="Eudoxia Education">
            <a:extLst>
              <a:ext uri="{FF2B5EF4-FFF2-40B4-BE49-F238E27FC236}">
                <a16:creationId xmlns:a16="http://schemas.microsoft.com/office/drawing/2014/main" id="{11818E3F-AD80-7FBC-40E9-4AF71ACB195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29953" y="197225"/>
            <a:ext cx="3666565" cy="1891551"/>
          </a:xfrm>
          <a:prstGeom prst="rect">
            <a:avLst/>
          </a:prstGeom>
          <a:noFill/>
          <a:ln>
            <a:noFill/>
          </a:ln>
        </p:spPr>
      </p:pic>
    </p:spTree>
    <p:extLst>
      <p:ext uri="{BB962C8B-B14F-4D97-AF65-F5344CB8AC3E}">
        <p14:creationId xmlns:p14="http://schemas.microsoft.com/office/powerpoint/2010/main" val="1582468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FDFB33-DC23-70F1-D44E-30826868E6A0}"/>
              </a:ext>
            </a:extLst>
          </p:cNvPr>
          <p:cNvSpPr txBox="1"/>
          <p:nvPr/>
        </p:nvSpPr>
        <p:spPr>
          <a:xfrm>
            <a:off x="107576" y="582706"/>
            <a:ext cx="5074024" cy="3970318"/>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                                  Ars.Alb</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He displays a picture of a person having a grey mood, filled with hopelessness and irritability with a scaly, pale, dry, waxy and parchment like skin. Not only their mood is corrosive like an acid, but also is their body discharges and secretions. Apart from all these, at the same time, he manages to show a fastidious nature, well dressed, neat and tidy although not-so attractive like Phosphorus. He wears stylish clothes, keeping everything tip-top and orderly.</a:t>
            </a:r>
          </a:p>
          <a:p>
            <a:r>
              <a:rPr lang="en-IN" sz="1800" kern="0" dirty="0">
                <a:effectLst/>
                <a:latin typeface="Calibri" panose="020F0502020204030204" pitchFamily="34" charset="0"/>
                <a:ea typeface="Calibri" panose="020F0502020204030204" pitchFamily="34" charset="0"/>
              </a:rPr>
              <a:t>“Psychophysiological Development of Arsenicum Album,” 2022</a:t>
            </a:r>
            <a:endParaRPr lang="en-IN" sz="20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BD46F80B-3A52-51C6-4EA2-E5F764D0EF4E}"/>
              </a:ext>
            </a:extLst>
          </p:cNvPr>
          <p:cNvSpPr txBox="1"/>
          <p:nvPr/>
        </p:nvSpPr>
        <p:spPr>
          <a:xfrm>
            <a:off x="5593977" y="699248"/>
            <a:ext cx="5719482" cy="3170099"/>
          </a:xfrm>
          <a:prstGeom prst="rect">
            <a:avLst/>
          </a:prstGeom>
          <a:noFill/>
        </p:spPr>
        <p:txBody>
          <a:bodyPr wrap="square">
            <a:spAutoFit/>
          </a:bodyPr>
          <a:lstStyle/>
          <a:p>
            <a:r>
              <a:rPr lang="en-US" sz="2000" dirty="0">
                <a:latin typeface="Times New Roman" panose="02020603050405020304" pitchFamily="18" charset="0"/>
                <a:cs typeface="Times New Roman" panose="02020603050405020304" pitchFamily="18" charset="0"/>
              </a:rPr>
              <a:t>                                Gelsemium</a:t>
            </a:r>
          </a:p>
          <a:p>
            <a:r>
              <a:rPr lang="en-US" sz="2000" dirty="0">
                <a:latin typeface="Times New Roman" panose="02020603050405020304" pitchFamily="18" charset="0"/>
                <a:cs typeface="Times New Roman" panose="02020603050405020304" pitchFamily="18" charset="0"/>
              </a:rPr>
              <a:t>        </a:t>
            </a:r>
          </a:p>
          <a:p>
            <a:r>
              <a:rPr lang="en-US" sz="2000" dirty="0">
                <a:latin typeface="Times New Roman" panose="02020603050405020304" pitchFamily="18" charset="0"/>
                <a:cs typeface="Times New Roman" panose="02020603050405020304" pitchFamily="18" charset="0"/>
              </a:rPr>
              <a:t>Gelsemium is also needed for those who fall sick after a period of high anxiety, after an ordeal which involved anxiety (and possibly fear), after a test, an exam or interview, or after giving a presentation, etc. </a:t>
            </a:r>
          </a:p>
          <a:p>
            <a:r>
              <a:rPr lang="en-US" sz="2000" dirty="0">
                <a:latin typeface="Times New Roman" panose="02020603050405020304" pitchFamily="18" charset="0"/>
                <a:cs typeface="Times New Roman" panose="02020603050405020304" pitchFamily="18" charset="0"/>
              </a:rPr>
              <a:t>          The ordeal may have involved a visit to the dentist or hospital or long distance travel where there was a tremendous amount of anxiety involved leading up to the event.</a:t>
            </a: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0723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818AE3-3849-BB18-03C0-F1EE4F72A2C9}"/>
              </a:ext>
            </a:extLst>
          </p:cNvPr>
          <p:cNvSpPr txBox="1"/>
          <p:nvPr/>
        </p:nvSpPr>
        <p:spPr>
          <a:xfrm>
            <a:off x="170329" y="293518"/>
            <a:ext cx="11322424" cy="6795130"/>
          </a:xfrm>
          <a:prstGeom prst="rect">
            <a:avLst/>
          </a:prstGeom>
          <a:noFill/>
        </p:spPr>
        <p:txBody>
          <a:bodyPr wrap="square">
            <a:spAutoFit/>
          </a:bodyPr>
          <a:lstStyle/>
          <a:p>
            <a:pPr>
              <a:lnSpc>
                <a:spcPct val="107000"/>
              </a:lnSpc>
              <a:spcAft>
                <a:spcPts val="800"/>
              </a:spcAft>
            </a:pPr>
            <a:r>
              <a:rPr lang="en-IN" sz="1800" b="1" dirty="0">
                <a:latin typeface="Times New Roman" panose="02020603050405020304" pitchFamily="18" charset="0"/>
                <a:cs typeface="Times New Roman" panose="02020603050405020304" pitchFamily="18" charset="0"/>
              </a:rPr>
              <a:t>Conclusion</a:t>
            </a:r>
            <a:r>
              <a:rPr lang="en-IN" sz="1800" dirty="0">
                <a:latin typeface="Times New Roman" panose="02020603050405020304" pitchFamily="18" charset="0"/>
                <a:cs typeface="Times New Roman" panose="02020603050405020304" pitchFamily="18" charset="0"/>
              </a:rPr>
              <a:t>: Our study demonstrated that neuroanatomical changes are result of entry of neurotropic covid -19 virus to brain in patients affected with Covid -19 and Ars. Alb, Gelsemium  in Homeopathy had a preventive effect on it. There is a need of more experimental and </a:t>
            </a:r>
            <a:r>
              <a:rPr lang="en-IN" sz="1800" dirty="0" err="1">
                <a:latin typeface="Times New Roman" panose="02020603050405020304" pitchFamily="18" charset="0"/>
                <a:cs typeface="Times New Roman" panose="02020603050405020304" pitchFamily="18" charset="0"/>
              </a:rPr>
              <a:t>longitudonal</a:t>
            </a:r>
            <a:r>
              <a:rPr lang="en-IN" sz="1800" dirty="0">
                <a:latin typeface="Times New Roman" panose="02020603050405020304" pitchFamily="18" charset="0"/>
                <a:cs typeface="Times New Roman" panose="02020603050405020304" pitchFamily="18" charset="0"/>
              </a:rPr>
              <a:t> studies in future for better understanding of neuropathological changes and early intervention measures. Neurological symptoms should be ruled out with Post –Covid 19 complications. It helps in early prediction of psychological or neurological symptoms.</a:t>
            </a:r>
          </a:p>
          <a:p>
            <a:pPr>
              <a:lnSpc>
                <a:spcPct val="107000"/>
              </a:lnSpc>
              <a:spcAft>
                <a:spcPts val="800"/>
              </a:spcAft>
            </a:pPr>
            <a:r>
              <a:rPr lang="en-IN" sz="1800" b="1" dirty="0">
                <a:latin typeface="Times New Roman" panose="02020603050405020304" pitchFamily="18" charset="0"/>
                <a:cs typeface="Times New Roman" panose="02020603050405020304" pitchFamily="18" charset="0"/>
              </a:rPr>
              <a:t>Bibliography:</a:t>
            </a:r>
          </a:p>
          <a:p>
            <a:pPr>
              <a:lnSpc>
                <a:spcPct val="107000"/>
              </a:lnSpc>
              <a:spcAft>
                <a:spcPts val="800"/>
              </a:spcAft>
            </a:pPr>
            <a:r>
              <a:rPr lang="en-IN" sz="1800" dirty="0">
                <a:latin typeface="Times New Roman" panose="02020603050405020304" pitchFamily="18" charset="0"/>
                <a:cs typeface="Times New Roman" panose="02020603050405020304" pitchFamily="18" charset="0"/>
              </a:rPr>
              <a:t>Chaudhary, A., Nayak, D., Pandey, S., R, R., Khurana, A., &amp; Study Group, C.-. (2022). Homoeopathic Medicine Arsenicum album 30 C for Covid-19 in 2020: A Retrospective Analysis from Mass-level Data. Alternative Therapies in Health and Medicine, 28(7), 72–79.</a:t>
            </a:r>
          </a:p>
          <a:p>
            <a:pPr>
              <a:lnSpc>
                <a:spcPct val="107000"/>
              </a:lnSpc>
              <a:spcAft>
                <a:spcPts val="800"/>
              </a:spcAft>
            </a:pPr>
            <a:r>
              <a:rPr lang="en-IN" sz="1800" dirty="0">
                <a:latin typeface="Times New Roman" panose="02020603050405020304" pitchFamily="18" charset="0"/>
                <a:cs typeface="Times New Roman" panose="02020603050405020304" pitchFamily="18" charset="0"/>
              </a:rPr>
              <a:t>The Basal Ganglia—Direct—Indirect—Nuclei- TeachMeAnatomy. (n.d.). Retrieved May 23, 2023</a:t>
            </a:r>
          </a:p>
          <a:p>
            <a:pPr>
              <a:lnSpc>
                <a:spcPct val="107000"/>
              </a:lnSpc>
              <a:spcAft>
                <a:spcPts val="800"/>
              </a:spcAft>
            </a:pPr>
            <a:r>
              <a:rPr lang="en-IN" sz="1800" dirty="0">
                <a:latin typeface="Times New Roman" panose="02020603050405020304" pitchFamily="18" charset="0"/>
                <a:cs typeface="Times New Roman" panose="02020603050405020304" pitchFamily="18" charset="0"/>
              </a:rPr>
              <a:t>Behind the scenes of functional brain imaging: A historical and physiological perspective | PNAS. (n.d.). Retrieved May 23, 2023,</a:t>
            </a:r>
          </a:p>
          <a:p>
            <a:pPr>
              <a:lnSpc>
                <a:spcPct val="107000"/>
              </a:lnSpc>
              <a:spcAft>
                <a:spcPts val="800"/>
              </a:spcAft>
            </a:pPr>
            <a:r>
              <a:rPr lang="en-IN" sz="1800" dirty="0">
                <a:latin typeface="Times New Roman" panose="02020603050405020304" pitchFamily="18" charset="0"/>
                <a:cs typeface="Times New Roman" panose="02020603050405020304" pitchFamily="18" charset="0"/>
              </a:rPr>
              <a:t>Evidence based management guideline for the COVID-19 pandemic—Review article—PMC. (n.d.).</a:t>
            </a:r>
          </a:p>
          <a:p>
            <a:pPr>
              <a:lnSpc>
                <a:spcPct val="107000"/>
              </a:lnSpc>
              <a:spcAft>
                <a:spcPts val="800"/>
              </a:spcAft>
            </a:pPr>
            <a:r>
              <a:rPr lang="en-IN" sz="1800" dirty="0">
                <a:latin typeface="Times New Roman" panose="02020603050405020304" pitchFamily="18" charset="0"/>
                <a:cs typeface="Times New Roman" panose="02020603050405020304" pitchFamily="18" charset="0"/>
              </a:rPr>
              <a:t>Tournier, A., </a:t>
            </a:r>
            <a:r>
              <a:rPr lang="en-IN" sz="1800" dirty="0" err="1">
                <a:latin typeface="Times New Roman" panose="02020603050405020304" pitchFamily="18" charset="0"/>
                <a:cs typeface="Times New Roman" panose="02020603050405020304" pitchFamily="18" charset="0"/>
              </a:rPr>
              <a:t>Fok</a:t>
            </a:r>
            <a:r>
              <a:rPr lang="en-IN" sz="1800" dirty="0">
                <a:latin typeface="Times New Roman" panose="02020603050405020304" pitchFamily="18" charset="0"/>
                <a:cs typeface="Times New Roman" panose="02020603050405020304" pitchFamily="18" charset="0"/>
              </a:rPr>
              <a:t>, Y., van </a:t>
            </a:r>
            <a:r>
              <a:rPr lang="en-IN" sz="1800" dirty="0" err="1">
                <a:latin typeface="Times New Roman" panose="02020603050405020304" pitchFamily="18" charset="0"/>
                <a:cs typeface="Times New Roman" panose="02020603050405020304" pitchFamily="18" charset="0"/>
              </a:rPr>
              <a:t>Haselen</a:t>
            </a:r>
            <a:r>
              <a:rPr lang="en-IN" sz="1800" dirty="0">
                <a:latin typeface="Times New Roman" panose="02020603050405020304" pitchFamily="18" charset="0"/>
                <a:cs typeface="Times New Roman" panose="02020603050405020304" pitchFamily="18" charset="0"/>
              </a:rPr>
              <a:t>, R., &amp; To, A. (2022). Searching for the Genus </a:t>
            </a:r>
            <a:r>
              <a:rPr lang="en-IN" sz="1800" dirty="0" err="1">
                <a:latin typeface="Times New Roman" panose="02020603050405020304" pitchFamily="18" charset="0"/>
                <a:cs typeface="Times New Roman" panose="02020603050405020304" pitchFamily="18" charset="0"/>
              </a:rPr>
              <a:t>Epidemicus</a:t>
            </a:r>
            <a:r>
              <a:rPr lang="en-IN" sz="1800" dirty="0">
                <a:latin typeface="Times New Roman" panose="02020603050405020304" pitchFamily="18" charset="0"/>
                <a:cs typeface="Times New Roman" panose="02020603050405020304" pitchFamily="18" charset="0"/>
              </a:rPr>
              <a:t> in Chinese Patients: Findings from the </a:t>
            </a:r>
            <a:r>
              <a:rPr lang="en-IN" sz="1800" dirty="0" err="1">
                <a:latin typeface="Times New Roman" panose="02020603050405020304" pitchFamily="18" charset="0"/>
                <a:cs typeface="Times New Roman" panose="02020603050405020304" pitchFamily="18" charset="0"/>
              </a:rPr>
              <a:t>Clificol</a:t>
            </a:r>
            <a:r>
              <a:rPr lang="en-IN" sz="1800" dirty="0">
                <a:latin typeface="Times New Roman" panose="02020603050405020304" pitchFamily="18" charset="0"/>
                <a:cs typeface="Times New Roman" panose="02020603050405020304" pitchFamily="18" charset="0"/>
              </a:rPr>
              <a:t> COVID-19 Clinical Case Registry. Homeopathy, 112(1),</a:t>
            </a:r>
          </a:p>
          <a:p>
            <a:pPr>
              <a:lnSpc>
                <a:spcPct val="107000"/>
              </a:lnSpc>
              <a:spcAft>
                <a:spcPts val="800"/>
              </a:spcAft>
            </a:pPr>
            <a:endParaRPr lang="en-IN" sz="20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IN" sz="20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en-IN" b="1"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en-IN"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99020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603853-E1B5-6074-0561-5276C013B62D}"/>
              </a:ext>
            </a:extLst>
          </p:cNvPr>
          <p:cNvSpPr txBox="1"/>
          <p:nvPr/>
        </p:nvSpPr>
        <p:spPr>
          <a:xfrm>
            <a:off x="735106" y="1237130"/>
            <a:ext cx="7503459" cy="1446550"/>
          </a:xfrm>
          <a:prstGeom prst="rect">
            <a:avLst/>
          </a:prstGeom>
          <a:noFill/>
        </p:spPr>
        <p:txBody>
          <a:bodyPr wrap="square">
            <a:spAutoFit/>
          </a:bodyPr>
          <a:lstStyle/>
          <a:p>
            <a:r>
              <a:rPr lang="en-IN" sz="8800" dirty="0">
                <a:latin typeface="Times New Roman" panose="02020603050405020304" pitchFamily="18" charset="0"/>
                <a:cs typeface="Times New Roman" panose="02020603050405020304" pitchFamily="18" charset="0"/>
              </a:rPr>
              <a:t>                           </a:t>
            </a:r>
            <a:endParaRPr lang="en-IN" sz="8800" dirty="0"/>
          </a:p>
        </p:txBody>
      </p:sp>
      <p:sp>
        <p:nvSpPr>
          <p:cNvPr id="4" name="Rectangle 3">
            <a:extLst>
              <a:ext uri="{FF2B5EF4-FFF2-40B4-BE49-F238E27FC236}">
                <a16:creationId xmlns:a16="http://schemas.microsoft.com/office/drawing/2014/main" id="{9067ACA3-D5CD-45D0-5AF8-D052C0F2FDB4}"/>
              </a:ext>
            </a:extLst>
          </p:cNvPr>
          <p:cNvSpPr/>
          <p:nvPr/>
        </p:nvSpPr>
        <p:spPr>
          <a:xfrm>
            <a:off x="2294965" y="2393576"/>
            <a:ext cx="6353632" cy="1446550"/>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lIns="91440" tIns="45720" rIns="91440" bIns="45720">
            <a:spAutoFit/>
            <a:scene3d>
              <a:camera prst="obliqueTopLeft"/>
              <a:lightRig rig="threePt" dir="t"/>
            </a:scene3d>
          </a:bodyPr>
          <a:lstStyle/>
          <a:p>
            <a:pPr algn="ctr"/>
            <a:r>
              <a:rPr lang="en-US" sz="8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Thank You</a:t>
            </a:r>
          </a:p>
        </p:txBody>
      </p:sp>
    </p:spTree>
    <p:extLst>
      <p:ext uri="{BB962C8B-B14F-4D97-AF65-F5344CB8AC3E}">
        <p14:creationId xmlns:p14="http://schemas.microsoft.com/office/powerpoint/2010/main" val="3490974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B0D165-D106-ED67-F2B7-B702572019CC}"/>
              </a:ext>
            </a:extLst>
          </p:cNvPr>
          <p:cNvSpPr txBox="1"/>
          <p:nvPr/>
        </p:nvSpPr>
        <p:spPr>
          <a:xfrm>
            <a:off x="0" y="797860"/>
            <a:ext cx="12192000" cy="6405728"/>
          </a:xfrm>
          <a:prstGeom prst="rect">
            <a:avLst/>
          </a:prstGeom>
          <a:noFill/>
        </p:spPr>
        <p:txBody>
          <a:bodyPr wrap="square">
            <a:spAutoFit/>
          </a:bodyPr>
          <a:lstStyle/>
          <a:p>
            <a:r>
              <a:rPr lang="en-IN" sz="1200" b="1" dirty="0">
                <a:latin typeface="Times New Roman" panose="02020603050405020304" pitchFamily="18" charset="0"/>
                <a:cs typeface="Times New Roman" panose="02020603050405020304" pitchFamily="18" charset="0"/>
              </a:rPr>
              <a:t>Introduction:</a:t>
            </a:r>
          </a:p>
          <a:p>
            <a:pPr algn="l"/>
            <a:r>
              <a:rPr lang="en-IN" sz="1200" dirty="0">
                <a:latin typeface="Times New Roman" panose="02020603050405020304" pitchFamily="18" charset="0"/>
                <a:cs typeface="Times New Roman" panose="02020603050405020304" pitchFamily="18" charset="0"/>
              </a:rPr>
              <a:t>A sudden outbreak of pneumonia-like infection took place in the port -city of China, having similar symptoms and effected about 1500 cases since November 2019, which ultimately progressed to recent pandemic named Covid-19.</a:t>
            </a:r>
          </a:p>
          <a:p>
            <a:pPr algn="l"/>
            <a:endParaRPr lang="en-IN" sz="1200" dirty="0">
              <a:latin typeface="Times New Roman" panose="02020603050405020304" pitchFamily="18" charset="0"/>
              <a:cs typeface="Times New Roman" panose="02020603050405020304" pitchFamily="18" charset="0"/>
            </a:endParaRPr>
          </a:p>
          <a:p>
            <a:pPr algn="l"/>
            <a:r>
              <a:rPr lang="en-IN" sz="1200" dirty="0">
                <a:latin typeface="Times New Roman" panose="02020603050405020304" pitchFamily="18" charset="0"/>
                <a:cs typeface="Times New Roman" panose="02020603050405020304" pitchFamily="18" charset="0"/>
              </a:rPr>
              <a:t>“ </a:t>
            </a:r>
            <a:r>
              <a:rPr lang="en-US" sz="1200" b="0" i="0" u="none" strike="noStrike" dirty="0">
                <a:solidFill>
                  <a:srgbClr val="101010"/>
                </a:solidFill>
                <a:effectLst/>
                <a:latin typeface="Times New Roman" panose="02020603050405020304" pitchFamily="18" charset="0"/>
                <a:cs typeface="Times New Roman" panose="02020603050405020304" pitchFamily="18" charset="0"/>
              </a:rPr>
              <a:t>We can alleviate physical pain, but mental pain - grief, despair, depression, dementia - is less accessible to treatment. It's connected to who we are - our personality, our character, our soul, if you like” by Richard Eyyre—But what are the areas or regions in brain for such psychological symptoms? When should we take symptoms on a serious note and go to practitioner?</a:t>
            </a:r>
          </a:p>
          <a:p>
            <a:pPr algn="l"/>
            <a:endParaRPr lang="en-US" sz="1200" b="1" i="0" dirty="0">
              <a:solidFill>
                <a:srgbClr val="222222"/>
              </a:solidFill>
              <a:effectLst/>
              <a:latin typeface="Times New Roman" panose="02020603050405020304" pitchFamily="18" charset="0"/>
              <a:cs typeface="Times New Roman" panose="02020603050405020304" pitchFamily="18" charset="0"/>
            </a:endParaRPr>
          </a:p>
          <a:p>
            <a:r>
              <a:rPr lang="en-IN" sz="1200" dirty="0">
                <a:latin typeface="Times New Roman" panose="02020603050405020304" pitchFamily="18" charset="0"/>
                <a:cs typeface="Times New Roman" panose="02020603050405020304" pitchFamily="18" charset="0"/>
              </a:rPr>
              <a:t>We all know, it creates respiratory symptoms, confusion etc.</a:t>
            </a:r>
            <a:r>
              <a:rPr lang="en-US" sz="12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p>
          <a:p>
            <a:endParaRPr lang="en-US" sz="12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r>
              <a:rPr lang="en-IN" sz="1200" dirty="0">
                <a:latin typeface="Times New Roman" panose="02020603050405020304" pitchFamily="18" charset="0"/>
                <a:cs typeface="Times New Roman" panose="02020603050405020304" pitchFamily="18" charset="0"/>
              </a:rPr>
              <a:t>In this study we are reviewing </a:t>
            </a:r>
          </a:p>
          <a:p>
            <a:pPr marL="160735" indent="-160735">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marL="160735" indent="-160735">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What are the anatomical and functional changes in brain caused due to Covid-19 infection? </a:t>
            </a:r>
          </a:p>
          <a:p>
            <a:pPr marL="160735" indent="-160735">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marL="160735" indent="-160735">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What is the role of homeopathy in treatment. </a:t>
            </a:r>
          </a:p>
          <a:p>
            <a:endParaRPr lang="en-IN" sz="1200" dirty="0">
              <a:latin typeface="Times New Roman" panose="02020603050405020304" pitchFamily="18" charset="0"/>
              <a:cs typeface="Times New Roman" panose="02020603050405020304" pitchFamily="18" charset="0"/>
            </a:endParaRPr>
          </a:p>
          <a:p>
            <a:r>
              <a:rPr lang="en-IN" sz="1200" dirty="0">
                <a:latin typeface="Times New Roman" panose="02020603050405020304" pitchFamily="18" charset="0"/>
                <a:cs typeface="Times New Roman" panose="02020603050405020304" pitchFamily="18" charset="0"/>
              </a:rPr>
              <a:t>                Based on the  studies related to Covid-19 like Neuroscience study of </a:t>
            </a:r>
            <a:r>
              <a:rPr lang="en-IN" sz="1200" kern="0" dirty="0">
                <a:effectLst/>
                <a:latin typeface="Times New Roman" panose="02020603050405020304" pitchFamily="18" charset="0"/>
                <a:ea typeface="Calibri" panose="020F0502020204030204" pitchFamily="34" charset="0"/>
                <a:cs typeface="Times New Roman" panose="02020603050405020304" pitchFamily="18" charset="0"/>
              </a:rPr>
              <a:t>(</a:t>
            </a:r>
            <a:r>
              <a:rPr lang="en-IN" sz="1200" i="1" kern="0" dirty="0">
                <a:effectLst/>
                <a:latin typeface="Times New Roman" panose="02020603050405020304" pitchFamily="18" charset="0"/>
                <a:ea typeface="Calibri" panose="020F0502020204030204" pitchFamily="34" charset="0"/>
                <a:cs typeface="Times New Roman" panose="02020603050405020304" pitchFamily="18" charset="0"/>
              </a:rPr>
              <a:t>Behind the Scenes of Functional Brain Imaging: A Historical and Physiological Perspective | PNAS</a:t>
            </a:r>
            <a:r>
              <a:rPr lang="en-IN" sz="1200" kern="0" dirty="0">
                <a:effectLst/>
                <a:latin typeface="Times New Roman" panose="02020603050405020304" pitchFamily="18" charset="0"/>
                <a:ea typeface="Calibri" panose="020F0502020204030204" pitchFamily="34" charset="0"/>
                <a:cs typeface="Times New Roman" panose="02020603050405020304" pitchFamily="18" charset="0"/>
              </a:rPr>
              <a:t>, n.d.)</a:t>
            </a:r>
            <a:r>
              <a:rPr lang="en-IN" sz="1200" dirty="0">
                <a:latin typeface="Times New Roman" panose="02020603050405020304" pitchFamily="18" charset="0"/>
                <a:cs typeface="Times New Roman" panose="02020603050405020304" pitchFamily="18" charset="0"/>
              </a:rPr>
              <a:t>Brain Imaging changes , MRI studies of Radiological Society of North America, Evidence based </a:t>
            </a:r>
            <a:r>
              <a:rPr lang="en-IN" sz="1200" kern="0" dirty="0">
                <a:effectLst/>
                <a:latin typeface="Times New Roman" panose="02020603050405020304" pitchFamily="18" charset="0"/>
                <a:ea typeface="Calibri" panose="020F0502020204030204" pitchFamily="34" charset="0"/>
                <a:cs typeface="Times New Roman" panose="02020603050405020304" pitchFamily="18" charset="0"/>
              </a:rPr>
              <a:t>(</a:t>
            </a:r>
            <a:r>
              <a:rPr lang="en-IN" sz="1200" i="1" kern="0" dirty="0">
                <a:effectLst/>
                <a:latin typeface="Times New Roman" panose="02020603050405020304" pitchFamily="18" charset="0"/>
                <a:ea typeface="Calibri" panose="020F0502020204030204" pitchFamily="34" charset="0"/>
                <a:cs typeface="Times New Roman" panose="02020603050405020304" pitchFamily="18" charset="0"/>
              </a:rPr>
              <a:t>Evidence Based Management Guideline for the COVID-19 Pandemic - Review Article - PMC</a:t>
            </a:r>
            <a:r>
              <a:rPr lang="en-IN" sz="1200" kern="0" dirty="0">
                <a:effectLst/>
                <a:latin typeface="Times New Roman" panose="02020603050405020304" pitchFamily="18" charset="0"/>
                <a:ea typeface="Calibri" panose="020F0502020204030204" pitchFamily="34" charset="0"/>
                <a:cs typeface="Times New Roman" panose="02020603050405020304" pitchFamily="18" charset="0"/>
              </a:rPr>
              <a:t>, n.d.)</a:t>
            </a:r>
            <a:r>
              <a:rPr lang="en-IN" sz="1200" kern="0" dirty="0">
                <a:effectLst/>
                <a:latin typeface="Calibri" panose="020F0502020204030204" pitchFamily="34" charset="0"/>
                <a:ea typeface="Calibri" panose="020F0502020204030204" pitchFamily="34" charset="0"/>
              </a:rPr>
              <a:t> </a:t>
            </a:r>
            <a:r>
              <a:rPr lang="en-IN" sz="1200" dirty="0">
                <a:latin typeface="Times New Roman" panose="02020603050405020304" pitchFamily="18" charset="0"/>
                <a:cs typeface="Times New Roman" panose="02020603050405020304" pitchFamily="18" charset="0"/>
              </a:rPr>
              <a:t>studies in UK and studies involving imaging studies of Covid -19 patients   it can  TNF – </a:t>
            </a:r>
            <a:r>
              <a:rPr lang="el-GR" sz="1200" dirty="0">
                <a:latin typeface="Times New Roman" panose="02020603050405020304" pitchFamily="18" charset="0"/>
                <a:cs typeface="Times New Roman" panose="02020603050405020304" pitchFamily="18" charset="0"/>
              </a:rPr>
              <a:t>α</a:t>
            </a:r>
            <a:r>
              <a:rPr lang="en-IN" sz="1200" dirty="0">
                <a:latin typeface="Times New Roman" panose="02020603050405020304" pitchFamily="18" charset="0"/>
                <a:cs typeface="Times New Roman" panose="02020603050405020304" pitchFamily="18" charset="0"/>
              </a:rPr>
              <a:t> and IL-8 are the biomarkers of CSF infection in the form of pleocytosis , it can be inferred most affected are Frontal and Temporal Lobes of the brain .</a:t>
            </a:r>
            <a:r>
              <a:rPr lang="en-US" sz="1200" dirty="0">
                <a:latin typeface="Times New Roman" panose="02020603050405020304" pitchFamily="18" charset="0"/>
                <a:cs typeface="Times New Roman" panose="02020603050405020304" pitchFamily="18" charset="0"/>
              </a:rPr>
              <a:t> </a:t>
            </a:r>
            <a:r>
              <a:rPr lang="en-IN" sz="12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This study also helps in earlier identification of symptoms which if neglected can lead to major problems</a:t>
            </a:r>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           Neuroanatomy symptom categorization provides</a:t>
            </a:r>
            <a:r>
              <a:rPr lang="en-IN" sz="1200" dirty="0">
                <a:effectLst/>
                <a:latin typeface="Times New Roman" panose="02020603050405020304" pitchFamily="18" charset="0"/>
                <a:ea typeface="Calibri" panose="020F0502020204030204" pitchFamily="34" charset="0"/>
                <a:cs typeface="Times New Roman" panose="02020603050405020304" pitchFamily="18" charset="0"/>
              </a:rPr>
              <a:t> </a:t>
            </a:r>
            <a:r>
              <a:rPr lang="en-IN" sz="1200" kern="0" dirty="0">
                <a:effectLst/>
                <a:latin typeface="Times New Roman" panose="02020603050405020304" pitchFamily="18" charset="0"/>
                <a:ea typeface="Calibri" panose="020F0502020204030204" pitchFamily="34" charset="0"/>
                <a:cs typeface="Times New Roman" panose="02020603050405020304" pitchFamily="18" charset="0"/>
              </a:rPr>
              <a:t>(</a:t>
            </a:r>
            <a:r>
              <a:rPr lang="en-IN" sz="1200" i="1" kern="0" dirty="0">
                <a:effectLst/>
                <a:latin typeface="Times New Roman" panose="02020603050405020304" pitchFamily="18" charset="0"/>
                <a:ea typeface="Calibri" panose="020F0502020204030204" pitchFamily="34" charset="0"/>
                <a:cs typeface="Times New Roman" panose="02020603050405020304" pitchFamily="18" charset="0"/>
              </a:rPr>
              <a:t>The Basal Ganglia - Direct - Indirect - Nuclei- TeachMeAnatomy</a:t>
            </a:r>
            <a:r>
              <a:rPr lang="en-IN" sz="1200" kern="0" dirty="0">
                <a:effectLst/>
                <a:latin typeface="Times New Roman" panose="02020603050405020304" pitchFamily="18" charset="0"/>
                <a:ea typeface="Calibri" panose="020F0502020204030204" pitchFamily="34" charset="0"/>
                <a:cs typeface="Times New Roman" panose="02020603050405020304" pitchFamily="18" charset="0"/>
              </a:rPr>
              <a:t>, n.d.)</a:t>
            </a:r>
            <a:r>
              <a:rPr lang="en-US" sz="1200" dirty="0">
                <a:latin typeface="Times New Roman" panose="02020603050405020304" pitchFamily="18" charset="0"/>
                <a:cs typeface="Times New Roman" panose="02020603050405020304" pitchFamily="18" charset="0"/>
              </a:rPr>
              <a:t> a framework for organizing and understanding the diverse manifestations of neurological disorders. This study helps to establish links between brain structure and function, identify patterns of symptoms, improve diagnostic accuracy, predict treatment response, and guide the development of new interventions. By incorporating neuroanatomy into research, scientists can enhance their understanding of the underlying mechanisms of neurological disorders and ultimately improve patient care and outcomes.</a:t>
            </a:r>
            <a:endParaRPr lang="en-IN" sz="1200" dirty="0">
              <a:latin typeface="Times New Roman" panose="02020603050405020304" pitchFamily="18" charset="0"/>
              <a:cs typeface="Times New Roman" panose="02020603050405020304" pitchFamily="18" charset="0"/>
            </a:endParaRPr>
          </a:p>
          <a:p>
            <a:endParaRPr lang="en-IN" sz="1200" dirty="0">
              <a:latin typeface="Times New Roman" panose="02020603050405020304" pitchFamily="18" charset="0"/>
              <a:cs typeface="Times New Roman" panose="02020603050405020304" pitchFamily="18" charset="0"/>
            </a:endParaRPr>
          </a:p>
          <a:p>
            <a:r>
              <a:rPr lang="en-IN" sz="1200" b="1" dirty="0">
                <a:latin typeface="Times New Roman" panose="02020603050405020304" pitchFamily="18" charset="0"/>
                <a:cs typeface="Times New Roman" panose="02020603050405020304" pitchFamily="18" charset="0"/>
              </a:rPr>
              <a:t>Methodology:</a:t>
            </a:r>
          </a:p>
          <a:p>
            <a:r>
              <a:rPr lang="en-IN" sz="1200" dirty="0">
                <a:latin typeface="Times New Roman" panose="02020603050405020304" pitchFamily="18" charset="0"/>
                <a:cs typeface="Times New Roman" panose="02020603050405020304" pitchFamily="18" charset="0"/>
              </a:rPr>
              <a:t>    </a:t>
            </a:r>
          </a:p>
          <a:p>
            <a:r>
              <a:rPr lang="en-IN" sz="1200" dirty="0">
                <a:latin typeface="Times New Roman" panose="02020603050405020304" pitchFamily="18" charset="0"/>
                <a:cs typeface="Times New Roman" panose="02020603050405020304" pitchFamily="18" charset="0"/>
              </a:rPr>
              <a:t>          This is a narrative review of Covid -19 from Google Scholar, PubMed, Springer and manual search of some journals related to Covid-19, states that neurological symptoms corresponding to lobes of brain and role of Homeopathy in its treatment. </a:t>
            </a:r>
          </a:p>
          <a:p>
            <a:endParaRPr lang="en-IN" sz="1200" dirty="0">
              <a:latin typeface="Times New Roman" panose="02020603050405020304" pitchFamily="18" charset="0"/>
              <a:cs typeface="Times New Roman" panose="02020603050405020304" pitchFamily="18" charset="0"/>
            </a:endParaRPr>
          </a:p>
          <a:p>
            <a:r>
              <a:rPr lang="en-IN" sz="1200" dirty="0">
                <a:latin typeface="Times New Roman" panose="02020603050405020304" pitchFamily="18" charset="0"/>
                <a:cs typeface="Times New Roman" panose="02020603050405020304" pitchFamily="18" charset="0"/>
              </a:rPr>
              <a:t>Key Words: Lobes of Brain, Amygdala, Ars. Alb, Covid-19.</a:t>
            </a:r>
          </a:p>
          <a:p>
            <a:endParaRPr lang="en-IN" dirty="0">
              <a:solidFill>
                <a:srgbClr val="343541"/>
              </a:solidFill>
              <a:latin typeface="Times New Roman" panose="02020603050405020304" pitchFamily="18" charset="0"/>
              <a:cs typeface="Times New Roman" panose="02020603050405020304" pitchFamily="18" charset="0"/>
            </a:endParaRPr>
          </a:p>
          <a:p>
            <a:endParaRPr lang="en-IN" sz="1013" dirty="0">
              <a:solidFill>
                <a:srgbClr val="343541"/>
              </a:solidFill>
              <a:latin typeface="Söhne"/>
            </a:endParaRPr>
          </a:p>
          <a:p>
            <a:pPr marL="160735" indent="-160735">
              <a:buFont typeface="Wingdings" panose="05000000000000000000" pitchFamily="2" charset="2"/>
              <a:buChar char="Ø"/>
            </a:pPr>
            <a:endParaRPr lang="en-IN" sz="1013" dirty="0"/>
          </a:p>
        </p:txBody>
      </p:sp>
      <p:sp>
        <p:nvSpPr>
          <p:cNvPr id="10" name="TextBox 9">
            <a:extLst>
              <a:ext uri="{FF2B5EF4-FFF2-40B4-BE49-F238E27FC236}">
                <a16:creationId xmlns:a16="http://schemas.microsoft.com/office/drawing/2014/main" id="{C7F34023-BF85-45CA-3B49-FA60436EA685}"/>
              </a:ext>
            </a:extLst>
          </p:cNvPr>
          <p:cNvSpPr txBox="1"/>
          <p:nvPr/>
        </p:nvSpPr>
        <p:spPr>
          <a:xfrm>
            <a:off x="1335741" y="134471"/>
            <a:ext cx="9000565" cy="646331"/>
          </a:xfrm>
          <a:prstGeom prst="rect">
            <a:avLst/>
          </a:prstGeom>
          <a:noFill/>
        </p:spPr>
        <p:txBody>
          <a:bodyPr wrap="square">
            <a:spAutoFit/>
          </a:bodyPr>
          <a:lstStyle/>
          <a:p>
            <a:r>
              <a:rPr lang="en-IN" sz="1800" b="1" kern="100" dirty="0">
                <a:latin typeface="Times New Roman" panose="02020603050405020304" pitchFamily="18" charset="0"/>
                <a:ea typeface="Calibri" panose="020F0502020204030204" pitchFamily="34" charset="0"/>
                <a:cs typeface="Times New Roman" panose="02020603050405020304" pitchFamily="18" charset="0"/>
              </a:rPr>
              <a:t>           Neuroanatomy of Covid-19 and Role of Homeopathy in Prevention</a:t>
            </a:r>
          </a:p>
          <a:p>
            <a:pPr algn="l"/>
            <a:r>
              <a:rPr lang="en-IN" b="1" kern="100" dirty="0">
                <a:latin typeface="Times New Roman" panose="02020603050405020304" pitchFamily="18" charset="0"/>
                <a:ea typeface="Calibri" panose="020F0502020204030204" pitchFamily="34" charset="0"/>
                <a:cs typeface="Times New Roman" panose="02020603050405020304" pitchFamily="18" charset="0"/>
              </a:rPr>
              <a:t> </a:t>
            </a:r>
            <a:endParaRPr lang="en-IN" dirty="0"/>
          </a:p>
        </p:txBody>
      </p:sp>
    </p:spTree>
    <p:extLst>
      <p:ext uri="{BB962C8B-B14F-4D97-AF65-F5344CB8AC3E}">
        <p14:creationId xmlns:p14="http://schemas.microsoft.com/office/powerpoint/2010/main" val="1529071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E679D9B0-D33B-FC5E-58C0-83213CC622A4}"/>
              </a:ext>
            </a:extLst>
          </p:cNvPr>
          <p:cNvGraphicFramePr>
            <a:graphicFrameLocks noGrp="1"/>
          </p:cNvGraphicFramePr>
          <p:nvPr>
            <p:extLst>
              <p:ext uri="{D42A27DB-BD31-4B8C-83A1-F6EECF244321}">
                <p14:modId xmlns:p14="http://schemas.microsoft.com/office/powerpoint/2010/main" val="2377660942"/>
              </p:ext>
            </p:extLst>
          </p:nvPr>
        </p:nvGraphicFramePr>
        <p:xfrm>
          <a:off x="95250" y="6372"/>
          <a:ext cx="12186398" cy="5872033"/>
        </p:xfrm>
        <a:graphic>
          <a:graphicData uri="http://schemas.openxmlformats.org/drawingml/2006/table">
            <a:tbl>
              <a:tblPr firstRow="1" bandRow="1">
                <a:tableStyleId>{69012ECD-51FC-41F1-AA8D-1B2483CD663E}</a:tableStyleId>
              </a:tblPr>
              <a:tblGrid>
                <a:gridCol w="4061417">
                  <a:extLst>
                    <a:ext uri="{9D8B030D-6E8A-4147-A177-3AD203B41FA5}">
                      <a16:colId xmlns:a16="http://schemas.microsoft.com/office/drawing/2014/main" val="1650428709"/>
                    </a:ext>
                  </a:extLst>
                </a:gridCol>
                <a:gridCol w="4067020">
                  <a:extLst>
                    <a:ext uri="{9D8B030D-6E8A-4147-A177-3AD203B41FA5}">
                      <a16:colId xmlns:a16="http://schemas.microsoft.com/office/drawing/2014/main" val="111985758"/>
                    </a:ext>
                  </a:extLst>
                </a:gridCol>
                <a:gridCol w="4057961">
                  <a:extLst>
                    <a:ext uri="{9D8B030D-6E8A-4147-A177-3AD203B41FA5}">
                      <a16:colId xmlns:a16="http://schemas.microsoft.com/office/drawing/2014/main" val="1025490433"/>
                    </a:ext>
                  </a:extLst>
                </a:gridCol>
              </a:tblGrid>
              <a:tr h="255141">
                <a:tc>
                  <a:txBody>
                    <a:bodyPr/>
                    <a:lstStyle/>
                    <a:p>
                      <a:r>
                        <a:rPr lang="en-IN" sz="1400" dirty="0">
                          <a:latin typeface="Times New Roman" panose="02020603050405020304" pitchFamily="18" charset="0"/>
                          <a:cs typeface="Times New Roman" panose="02020603050405020304" pitchFamily="18" charset="0"/>
                        </a:rPr>
                        <a:t>Parts  of the Brain </a:t>
                      </a:r>
                    </a:p>
                  </a:txBody>
                  <a:tcPr marL="51435" marR="51435" marT="25718" marB="25718"/>
                </a:tc>
                <a:tc>
                  <a:txBody>
                    <a:bodyPr/>
                    <a:lstStyle/>
                    <a:p>
                      <a:pPr marL="342900" indent="-342900">
                        <a:buFont typeface="+mj-lt"/>
                        <a:buAutoNum type="arabicPeriod"/>
                      </a:pPr>
                      <a:r>
                        <a:rPr lang="en-IN" sz="1400" dirty="0">
                          <a:latin typeface="Times New Roman" panose="02020603050405020304" pitchFamily="18" charset="0"/>
                          <a:cs typeface="Times New Roman" panose="02020603050405020304" pitchFamily="18" charset="0"/>
                        </a:rPr>
                        <a:t>Structures of parts  effected </a:t>
                      </a:r>
                    </a:p>
                  </a:txBody>
                  <a:tcPr marL="51435" marR="51435" marT="25718" marB="25718"/>
                </a:tc>
                <a:tc>
                  <a:txBody>
                    <a:bodyPr/>
                    <a:lstStyle/>
                    <a:p>
                      <a:r>
                        <a:rPr lang="en-IN" sz="1400" dirty="0">
                          <a:latin typeface="Times New Roman" panose="02020603050405020304" pitchFamily="18" charset="0"/>
                          <a:cs typeface="Times New Roman" panose="02020603050405020304" pitchFamily="18" charset="0"/>
                        </a:rPr>
                        <a:t>Functional Changes</a:t>
                      </a:r>
                    </a:p>
                  </a:txBody>
                  <a:tcPr marL="51435" marR="51435" marT="25718" marB="25718"/>
                </a:tc>
                <a:extLst>
                  <a:ext uri="{0D108BD9-81ED-4DB2-BD59-A6C34878D82A}">
                    <a16:rowId xmlns:a16="http://schemas.microsoft.com/office/drawing/2014/main" val="3256863919"/>
                  </a:ext>
                </a:extLst>
              </a:tr>
              <a:tr h="2208152">
                <a:tc>
                  <a:txBody>
                    <a:bodyPr/>
                    <a:lstStyle/>
                    <a:p>
                      <a:r>
                        <a:rPr lang="en-IN" sz="1000" dirty="0">
                          <a:latin typeface="Times New Roman" panose="02020603050405020304" pitchFamily="18" charset="0"/>
                          <a:cs typeface="Times New Roman" panose="02020603050405020304" pitchFamily="18" charset="0"/>
                        </a:rPr>
                        <a:t>Frontal Lobe (</a:t>
                      </a:r>
                      <a:r>
                        <a:rPr lang="en-US" sz="1000" b="0" kern="1200" dirty="0">
                          <a:solidFill>
                            <a:schemeClr val="dk1"/>
                          </a:solidFill>
                          <a:effectLst/>
                          <a:latin typeface="Times New Roman" panose="02020603050405020304" pitchFamily="18" charset="0"/>
                          <a:cs typeface="Times New Roman" panose="02020603050405020304" pitchFamily="18" charset="0"/>
                        </a:rPr>
                        <a:t>higher-order cognitive functions, decision-making, personality, and social behavior-Executive Functions.)</a:t>
                      </a:r>
                    </a:p>
                    <a:p>
                      <a:endParaRPr lang="en-IN" sz="1000" dirty="0">
                        <a:latin typeface="Times New Roman" panose="02020603050405020304" pitchFamily="18" charset="0"/>
                        <a:cs typeface="Times New Roman" panose="02020603050405020304" pitchFamily="18" charset="0"/>
                      </a:endParaRPr>
                    </a:p>
                  </a:txBody>
                  <a:tcPr marL="51435" marR="51435" marT="25718" marB="25718"/>
                </a:tc>
                <a:tc>
                  <a:txBody>
                    <a:bodyPr/>
                    <a:lstStyle/>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Olfactory Bulb  -oedema</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Pre-Frontal area</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Rolandic Opurculum</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Anterior Cingulate Gyrus                                                                                                 </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 Caudate Nucleus              </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Left and Right Orbital –inferior gyrus </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Rostral Anterior Cingulate Cortex(rACC) </a:t>
                      </a:r>
                    </a:p>
                  </a:txBody>
                  <a:tcPr marL="51435" marR="51435" marT="25718" marB="25718"/>
                </a:tc>
                <a:tc>
                  <a:txBody>
                    <a:bodyPr/>
                    <a:lstStyle/>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Anosmia, dysosmia</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Cognitive disturbance, depression, anxiety, Persistent fatigue</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Apathetic Depressive Symptoms, Gustatory dysfunction.</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Interpersonal Behavioural problems, cognition problems, atten tion problems like acute attention, poor concentration.</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Dyskinesis, Executive function difficulties,dysphonia</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Semantic and Social Perception problems</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Chronic pain conditions, decision making problems, impaired empathy</a:t>
                      </a:r>
                    </a:p>
                  </a:txBody>
                  <a:tcPr marL="51435" marR="51435" marT="25718" marB="25718"/>
                </a:tc>
                <a:extLst>
                  <a:ext uri="{0D108BD9-81ED-4DB2-BD59-A6C34878D82A}">
                    <a16:rowId xmlns:a16="http://schemas.microsoft.com/office/drawing/2014/main" val="2389171814"/>
                  </a:ext>
                </a:extLst>
              </a:tr>
              <a:tr h="1591411">
                <a:tc>
                  <a:txBody>
                    <a:bodyPr/>
                    <a:lstStyle/>
                    <a:p>
                      <a:r>
                        <a:rPr lang="en-IN" sz="1000" dirty="0">
                          <a:latin typeface="Times New Roman" panose="02020603050405020304" pitchFamily="18" charset="0"/>
                          <a:cs typeface="Times New Roman" panose="02020603050405020304" pitchFamily="18" charset="0"/>
                        </a:rPr>
                        <a:t>Temporal Lobe(Auditory processing, Memory retrieval, Language Comprehension, Face recognition, Emotional processing, visual perception and spatial navigation-Reward Seeking behaviour)</a:t>
                      </a:r>
                    </a:p>
                  </a:txBody>
                  <a:tcPr marL="51435" marR="51435" marT="25718" marB="25718"/>
                </a:tc>
                <a:tc>
                  <a:txBody>
                    <a:bodyPr/>
                    <a:lstStyle/>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Hippocampus(Medial Temporal Lobe)-particularly in Para hippocampal gyrus   </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Heschl’s Gyrus </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Piriform cortex(Olfactory Cortex) </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Entorhinal Cortex </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Amygdala   </a:t>
                      </a:r>
                    </a:p>
                  </a:txBody>
                  <a:tcPr marL="51435" marR="51435" marT="25718" marB="25718"/>
                </a:tc>
                <a:tc>
                  <a:txBody>
                    <a:bodyPr/>
                    <a:lstStyle/>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Memory dysfunction both episodic and factual information can leads to problem in forming new memories, spatial orientation.</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Tinnitus, auditory hallucinations, speech perception problems</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Anosmia, altered sensorium</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Problems remembering past events, organization and perception problems</a:t>
                      </a:r>
                    </a:p>
                    <a:p>
                      <a:pPr marL="228600" indent="-228600">
                        <a:buFont typeface="+mj-lt"/>
                        <a:buAutoNum type="arabicPeriod"/>
                      </a:pPr>
                      <a:endParaRPr lang="en-IN" sz="10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Irrational Fear response ,impulsive, aggression, memory retrieving problems</a:t>
                      </a:r>
                    </a:p>
                  </a:txBody>
                  <a:tcPr marL="51435" marR="51435" marT="25718" marB="25718"/>
                </a:tc>
                <a:extLst>
                  <a:ext uri="{0D108BD9-81ED-4DB2-BD59-A6C34878D82A}">
                    <a16:rowId xmlns:a16="http://schemas.microsoft.com/office/drawing/2014/main" val="2777460074"/>
                  </a:ext>
                </a:extLst>
              </a:tr>
              <a:tr h="974671">
                <a:tc>
                  <a:txBody>
                    <a:bodyPr/>
                    <a:lstStyle/>
                    <a:p>
                      <a:r>
                        <a:rPr lang="en-IN" sz="1000" dirty="0">
                          <a:latin typeface="Times New Roman" panose="02020603050405020304" pitchFamily="18" charset="0"/>
                          <a:cs typeface="Times New Roman" panose="02020603050405020304" pitchFamily="18" charset="0"/>
                        </a:rPr>
                        <a:t>Limbic System (Fifth Lobe occasionally ),</a:t>
                      </a:r>
                    </a:p>
                    <a:p>
                      <a:r>
                        <a:rPr lang="en-IN" sz="1000" dirty="0">
                          <a:latin typeface="Times New Roman" panose="02020603050405020304" pitchFamily="18" charset="0"/>
                          <a:cs typeface="Times New Roman" panose="02020603050405020304" pitchFamily="18" charset="0"/>
                        </a:rPr>
                        <a:t>Brain Stem (</a:t>
                      </a:r>
                      <a:r>
                        <a:rPr lang="en-US" sz="1200" b="0" i="0" kern="1200" dirty="0">
                          <a:solidFill>
                            <a:schemeClr val="tx1"/>
                          </a:solidFill>
                          <a:effectLst/>
                          <a:latin typeface="Times New Roman" panose="02020603050405020304" pitchFamily="18" charset="0"/>
                          <a:ea typeface="+mn-ea"/>
                          <a:cs typeface="Times New Roman" panose="02020603050405020304" pitchFamily="18" charset="0"/>
                        </a:rPr>
                        <a:t>The limbic system is involved in regulating emotions, memory formation, motivation, and the processing of rewards and punishments.</a:t>
                      </a:r>
                      <a:endParaRPr lang="en-IN" sz="1200" dirty="0">
                        <a:latin typeface="Times New Roman" panose="02020603050405020304" pitchFamily="18" charset="0"/>
                        <a:cs typeface="Times New Roman" panose="02020603050405020304" pitchFamily="18" charset="0"/>
                      </a:endParaRPr>
                    </a:p>
                  </a:txBody>
                  <a:tcPr marL="51435" marR="51435" marT="25718" marB="25718"/>
                </a:tc>
                <a:tc>
                  <a:txBody>
                    <a:bodyPr/>
                    <a:lstStyle/>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Insular cortex area                                                                                                                                                                                                                                                                                                                                                            </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Right Cingulate Gyrus    </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Superior Insula         </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Locus coeruleus  </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Pons                 </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Caudate Nucleus </a:t>
                      </a:r>
                    </a:p>
                  </a:txBody>
                  <a:tcPr marL="51435" marR="51435" marT="25718" marB="25718"/>
                </a:tc>
                <a:tc>
                  <a:txBody>
                    <a:bodyPr/>
                    <a:lstStyle/>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Depression, PTSD, OCD, schizophrenia</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Anxiety Problems, Bipolar , Addiction issues, dementia.</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Apathy, depression due to chronic pain, decreased motivation, interest</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Hyperalgesia, , hypoalgesia, Non-epinephrin imbalance, Sleep Disorders</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Hallucinations, delirium,  slurred speech , tremor</a:t>
                      </a:r>
                    </a:p>
                    <a:p>
                      <a:pPr marL="228600" indent="-228600">
                        <a:buFont typeface="+mj-lt"/>
                        <a:buAutoNum type="arabicPeriod"/>
                      </a:pPr>
                      <a:r>
                        <a:rPr lang="en-IN" sz="1000" dirty="0">
                          <a:latin typeface="Times New Roman" panose="02020603050405020304" pitchFamily="18" charset="0"/>
                          <a:cs typeface="Times New Roman" panose="02020603050405020304" pitchFamily="18" charset="0"/>
                        </a:rPr>
                        <a:t>Abulia, agitation ,nuchal rigidity</a:t>
                      </a:r>
                    </a:p>
                  </a:txBody>
                  <a:tcPr marL="51435" marR="51435" marT="25718" marB="25718"/>
                </a:tc>
                <a:extLst>
                  <a:ext uri="{0D108BD9-81ED-4DB2-BD59-A6C34878D82A}">
                    <a16:rowId xmlns:a16="http://schemas.microsoft.com/office/drawing/2014/main" val="2693728058"/>
                  </a:ext>
                </a:extLst>
              </a:tr>
              <a:tr h="357931">
                <a:tc>
                  <a:txBody>
                    <a:bodyPr/>
                    <a:lstStyle/>
                    <a:p>
                      <a:r>
                        <a:rPr lang="en-IN" sz="1000" dirty="0">
                          <a:latin typeface="Times New Roman" panose="02020603050405020304" pitchFamily="18" charset="0"/>
                          <a:cs typeface="Times New Roman" panose="02020603050405020304" pitchFamily="18" charset="0"/>
                        </a:rPr>
                        <a:t>Parietal Lobe </a:t>
                      </a:r>
                    </a:p>
                  </a:txBody>
                  <a:tcPr marL="51435" marR="51435" marT="25718" marB="25718"/>
                </a:tc>
                <a:tc>
                  <a:txBody>
                    <a:bodyPr/>
                    <a:lstStyle/>
                    <a:p>
                      <a:pPr marL="0" indent="0">
                        <a:buFont typeface="+mj-lt"/>
                        <a:buNone/>
                      </a:pPr>
                      <a:r>
                        <a:rPr lang="en-IN" sz="1000" dirty="0">
                          <a:latin typeface="Times New Roman" panose="02020603050405020304" pitchFamily="18" charset="0"/>
                          <a:cs typeface="Times New Roman" panose="02020603050405020304" pitchFamily="18" charset="0"/>
                        </a:rPr>
                        <a:t>                                        </a:t>
                      </a:r>
                    </a:p>
                    <a:p>
                      <a:pPr marL="0" indent="0">
                        <a:buFont typeface="+mj-lt"/>
                        <a:buNone/>
                      </a:pPr>
                      <a:r>
                        <a:rPr lang="en-IN" sz="1000" dirty="0">
                          <a:latin typeface="Times New Roman" panose="02020603050405020304" pitchFamily="18" charset="0"/>
                          <a:cs typeface="Times New Roman" panose="02020603050405020304" pitchFamily="18" charset="0"/>
                        </a:rPr>
                        <a:t>1.   Posterior Cingulate Cortex   (</a:t>
                      </a:r>
                      <a:r>
                        <a:rPr lang="en-IN" sz="1000" dirty="0" err="1">
                          <a:latin typeface="Times New Roman" panose="02020603050405020304" pitchFamily="18" charset="0"/>
                          <a:cs typeface="Times New Roman" panose="02020603050405020304" pitchFamily="18" charset="0"/>
                        </a:rPr>
                        <a:t>action,planning</a:t>
                      </a:r>
                      <a:r>
                        <a:rPr lang="en-IN" sz="1000" dirty="0">
                          <a:latin typeface="Times New Roman" panose="02020603050405020304" pitchFamily="18" charset="0"/>
                          <a:cs typeface="Times New Roman" panose="02020603050405020304" pitchFamily="18" charset="0"/>
                        </a:rPr>
                        <a:t> and control)</a:t>
                      </a:r>
                    </a:p>
                  </a:txBody>
                  <a:tcPr marL="51435" marR="51435" marT="25718" marB="25718"/>
                </a:tc>
                <a:tc>
                  <a:txBody>
                    <a:bodyPr/>
                    <a:lstStyle/>
                    <a:p>
                      <a:r>
                        <a:rPr lang="en-IN" sz="1000" dirty="0">
                          <a:latin typeface="Times New Roman" panose="02020603050405020304" pitchFamily="18" charset="0"/>
                          <a:cs typeface="Times New Roman" panose="02020603050405020304" pitchFamily="18" charset="0"/>
                        </a:rPr>
                        <a:t> 1.  Aggressive behaviour, shyness.</a:t>
                      </a:r>
                    </a:p>
                  </a:txBody>
                  <a:tcPr marL="51435" marR="51435" marT="25718" marB="25718"/>
                </a:tc>
                <a:extLst>
                  <a:ext uri="{0D108BD9-81ED-4DB2-BD59-A6C34878D82A}">
                    <a16:rowId xmlns:a16="http://schemas.microsoft.com/office/drawing/2014/main" val="2359175086"/>
                  </a:ext>
                </a:extLst>
              </a:tr>
              <a:tr h="271236">
                <a:tc>
                  <a:txBody>
                    <a:bodyPr/>
                    <a:lstStyle/>
                    <a:p>
                      <a:r>
                        <a:rPr lang="en-IN" sz="1000" dirty="0">
                          <a:latin typeface="Times New Roman" panose="02020603050405020304" pitchFamily="18" charset="0"/>
                          <a:cs typeface="Times New Roman" panose="02020603050405020304" pitchFamily="18" charset="0"/>
                        </a:rPr>
                        <a:t>Occipital Lobe                                                                                                   </a:t>
                      </a:r>
                    </a:p>
                  </a:txBody>
                  <a:tcPr marL="51435" marR="51435" marT="25718" marB="25718"/>
                </a:tc>
                <a:tc>
                  <a:txBody>
                    <a:bodyPr/>
                    <a:lstStyle/>
                    <a:p>
                      <a:r>
                        <a:rPr lang="en-IN" sz="1000" dirty="0">
                          <a:latin typeface="Times New Roman" panose="02020603050405020304" pitchFamily="18" charset="0"/>
                          <a:cs typeface="Times New Roman" panose="02020603050405020304" pitchFamily="18" charset="0"/>
                        </a:rPr>
                        <a:t>1. Precuneus areas                                                                                                                                                                                                                                                                                                                                                                                                         </a:t>
                      </a:r>
                    </a:p>
                  </a:txBody>
                  <a:tcPr marL="51435" marR="51435" marT="25718" marB="25718"/>
                </a:tc>
                <a:tc>
                  <a:txBody>
                    <a:bodyPr/>
                    <a:lstStyle/>
                    <a:p>
                      <a:r>
                        <a:rPr lang="en-IN" sz="1000" dirty="0">
                          <a:latin typeface="Times New Roman" panose="02020603050405020304" pitchFamily="18" charset="0"/>
                          <a:cs typeface="Times New Roman" panose="02020603050405020304" pitchFamily="18" charset="0"/>
                        </a:rPr>
                        <a:t>1.    Visuospatial ,semantic disorders(atypical word choices)</a:t>
                      </a:r>
                    </a:p>
                  </a:txBody>
                  <a:tcPr marL="51435" marR="51435" marT="25718" marB="25718"/>
                </a:tc>
                <a:extLst>
                  <a:ext uri="{0D108BD9-81ED-4DB2-BD59-A6C34878D82A}">
                    <a16:rowId xmlns:a16="http://schemas.microsoft.com/office/drawing/2014/main" val="2555489951"/>
                  </a:ext>
                </a:extLst>
              </a:tr>
              <a:tr h="203746">
                <a:tc>
                  <a:txBody>
                    <a:bodyPr/>
                    <a:lstStyle/>
                    <a:p>
                      <a:r>
                        <a:rPr lang="en-IN" sz="1000" dirty="0">
                          <a:latin typeface="Times New Roman" panose="02020603050405020304" pitchFamily="18" charset="0"/>
                          <a:cs typeface="Times New Roman" panose="02020603050405020304" pitchFamily="18" charset="0"/>
                        </a:rPr>
                        <a:t>Diencephalon and Cerebellum </a:t>
                      </a:r>
                    </a:p>
                  </a:txBody>
                  <a:tcPr marL="51435" marR="51435" marT="25718" marB="25718"/>
                </a:tc>
                <a:tc>
                  <a:txBody>
                    <a:bodyPr/>
                    <a:lstStyle/>
                    <a:p>
                      <a:r>
                        <a:rPr lang="en-IN" sz="1000" dirty="0">
                          <a:latin typeface="Times New Roman" panose="02020603050405020304" pitchFamily="18" charset="0"/>
                          <a:cs typeface="Times New Roman" panose="02020603050405020304" pitchFamily="18" charset="0"/>
                        </a:rPr>
                        <a:t>1. Right and Left Thalamus                                                                               </a:t>
                      </a:r>
                    </a:p>
                  </a:txBody>
                  <a:tcPr marL="51435" marR="51435" marT="25718" marB="25718"/>
                </a:tc>
                <a:tc>
                  <a:txBody>
                    <a:bodyPr/>
                    <a:lstStyle/>
                    <a:p>
                      <a:r>
                        <a:rPr lang="en-IN" sz="1000" dirty="0">
                          <a:latin typeface="Times New Roman" panose="02020603050405020304" pitchFamily="18" charset="0"/>
                          <a:cs typeface="Times New Roman" panose="02020603050405020304" pitchFamily="18" charset="0"/>
                        </a:rPr>
                        <a:t>1.  Difficulty in swallowing, agitation ,insomnia, aphasia</a:t>
                      </a:r>
                    </a:p>
                  </a:txBody>
                  <a:tcPr marL="51435" marR="51435" marT="25718" marB="25718"/>
                </a:tc>
                <a:extLst>
                  <a:ext uri="{0D108BD9-81ED-4DB2-BD59-A6C34878D82A}">
                    <a16:rowId xmlns:a16="http://schemas.microsoft.com/office/drawing/2014/main" val="1071990905"/>
                  </a:ext>
                </a:extLst>
              </a:tr>
            </a:tbl>
          </a:graphicData>
        </a:graphic>
      </p:graphicFrame>
      <p:sp>
        <p:nvSpPr>
          <p:cNvPr id="26" name="TextBox 25">
            <a:extLst>
              <a:ext uri="{FF2B5EF4-FFF2-40B4-BE49-F238E27FC236}">
                <a16:creationId xmlns:a16="http://schemas.microsoft.com/office/drawing/2014/main" id="{C9E1FFCD-0DB7-8A47-F7B2-87BD0617A486}"/>
              </a:ext>
            </a:extLst>
          </p:cNvPr>
          <p:cNvSpPr txBox="1"/>
          <p:nvPr/>
        </p:nvSpPr>
        <p:spPr>
          <a:xfrm rot="10800000" flipV="1">
            <a:off x="0" y="5779643"/>
            <a:ext cx="12039600" cy="1169551"/>
          </a:xfrm>
          <a:prstGeom prst="rect">
            <a:avLst/>
          </a:prstGeom>
          <a:noFill/>
        </p:spPr>
        <p:txBody>
          <a:bodyPr wrap="square">
            <a:spAutoFit/>
          </a:bodyPr>
          <a:lstStyle/>
          <a:p>
            <a:r>
              <a:rPr lang="en-IN" sz="1400" dirty="0">
                <a:solidFill>
                  <a:srgbClr val="343541"/>
                </a:solidFill>
                <a:latin typeface="Times New Roman" panose="02020603050405020304" pitchFamily="18" charset="0"/>
                <a:cs typeface="Times New Roman" panose="02020603050405020304" pitchFamily="18" charset="0"/>
              </a:rPr>
              <a:t>Table of different parts of brain, corresponding parts of brain effected, and functional changes. </a:t>
            </a:r>
            <a:r>
              <a:rPr lang="en-IN" sz="1400" dirty="0">
                <a:solidFill>
                  <a:srgbClr val="343541"/>
                </a:solidFill>
                <a:latin typeface="Söhne"/>
              </a:rPr>
              <a:t>Word Meanings: Hyperalgesia – Increased sensation of pain, Apathetic-Showing no interest , Dyskinesis –Involuntary erratic movements of face, arms or leg , semantic problems-language acquisition problem, Anosmia- Partial or full loss of smell , Abulia – Absence of willpower , Nuchal Rigidity – Neck stiffness---</a:t>
            </a:r>
            <a:r>
              <a:rPr lang="en-IN" sz="14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This study also helps in earlier identification of symptoms which if neglected can lead to major problems and to improve mental awareness.</a:t>
            </a:r>
            <a:endParaRPr lang="en-IN" sz="1400" dirty="0">
              <a:solidFill>
                <a:srgbClr val="343541"/>
              </a:solidFill>
              <a:latin typeface="Söhne"/>
            </a:endParaRPr>
          </a:p>
          <a:p>
            <a:r>
              <a:rPr lang="en-IN" sz="1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810205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A71E67-6A10-13C7-58AD-9403C18CD34A}"/>
              </a:ext>
            </a:extLst>
          </p:cNvPr>
          <p:cNvSpPr txBox="1"/>
          <p:nvPr/>
        </p:nvSpPr>
        <p:spPr>
          <a:xfrm>
            <a:off x="213360" y="526058"/>
            <a:ext cx="11978640" cy="7411196"/>
          </a:xfrm>
          <a:prstGeom prst="rect">
            <a:avLst/>
          </a:prstGeom>
          <a:noFill/>
        </p:spPr>
        <p:txBody>
          <a:bodyPr wrap="square">
            <a:spAutoFit/>
          </a:bodyPr>
          <a:lstStyle/>
          <a:p>
            <a:pPr>
              <a:lnSpc>
                <a:spcPct val="107000"/>
              </a:lnSpc>
              <a:spcAft>
                <a:spcPts val="800"/>
              </a:spcAft>
            </a:pPr>
            <a:r>
              <a:rPr lang="en-IN" sz="1600" b="1" dirty="0">
                <a:latin typeface="Times New Roman" panose="02020603050405020304" pitchFamily="18" charset="0"/>
                <a:cs typeface="Times New Roman" panose="02020603050405020304" pitchFamily="18" charset="0"/>
              </a:rPr>
              <a:t>Results</a:t>
            </a:r>
            <a:r>
              <a:rPr lang="en-IN" sz="1600" dirty="0">
                <a:latin typeface="Times New Roman" panose="02020603050405020304" pitchFamily="18" charset="0"/>
                <a:cs typeface="Times New Roman" panose="02020603050405020304" pitchFamily="18" charset="0"/>
              </a:rPr>
              <a:t>: In total of 18 reviews from Google Scholar, Pub Med, Springer and manual search resulted in inferring the results, metabolic changes take place in   Prefrontal Cortex which mostly effecting insula and caudate nuclei resulting in relationship problems, emotional instability etc. In regards of Temporal Lobe symptoms like anosmia and ageusia is mostly related and Amygdala regions also resulting in impaired stress response due to sudden, unexpected changes in routine. With this study, the results can help in early prevention, detection and treatment of the disease by understanding the localisation of the structures of the brain involved.</a:t>
            </a:r>
          </a:p>
          <a:p>
            <a:pPr>
              <a:lnSpc>
                <a:spcPct val="107000"/>
              </a:lnSpc>
              <a:spcAft>
                <a:spcPts val="800"/>
              </a:spcAft>
            </a:pPr>
            <a:endParaRPr lang="en-IN" sz="1600" dirty="0">
              <a:latin typeface="Times New Roman" panose="02020603050405020304" pitchFamily="18" charset="0"/>
              <a:cs typeface="Times New Roman" panose="02020603050405020304" pitchFamily="18" charset="0"/>
            </a:endParaRPr>
          </a:p>
          <a:p>
            <a:pPr>
              <a:lnSpc>
                <a:spcPct val="107000"/>
              </a:lnSpc>
              <a:spcAft>
                <a:spcPts val="800"/>
              </a:spcAft>
            </a:pPr>
            <a:endParaRPr lang="en-IN" sz="1600" dirty="0">
              <a:latin typeface="Times New Roman" panose="02020603050405020304" pitchFamily="18" charset="0"/>
              <a:cs typeface="Times New Roman" panose="02020603050405020304" pitchFamily="18" charset="0"/>
            </a:endParaRPr>
          </a:p>
          <a:p>
            <a:pPr>
              <a:lnSpc>
                <a:spcPct val="107000"/>
              </a:lnSpc>
              <a:spcAft>
                <a:spcPts val="800"/>
              </a:spcAft>
            </a:pPr>
            <a:endParaRPr lang="en-IN" sz="1600" b="1" dirty="0">
              <a:latin typeface="Times New Roman" panose="02020603050405020304" pitchFamily="18" charset="0"/>
              <a:cs typeface="Times New Roman" panose="02020603050405020304" pitchFamily="18" charset="0"/>
            </a:endParaRPr>
          </a:p>
          <a:p>
            <a:pPr>
              <a:lnSpc>
                <a:spcPct val="107000"/>
              </a:lnSpc>
              <a:spcAft>
                <a:spcPts val="800"/>
              </a:spcAft>
            </a:pPr>
            <a:endParaRPr lang="en-IN" sz="1600" b="1" dirty="0">
              <a:latin typeface="Times New Roman" panose="02020603050405020304" pitchFamily="18" charset="0"/>
              <a:cs typeface="Times New Roman" panose="02020603050405020304" pitchFamily="18" charset="0"/>
            </a:endParaRPr>
          </a:p>
          <a:p>
            <a:pPr>
              <a:lnSpc>
                <a:spcPct val="107000"/>
              </a:lnSpc>
              <a:spcAft>
                <a:spcPts val="800"/>
              </a:spcAft>
            </a:pPr>
            <a:endParaRPr lang="en-IN" sz="1600" b="1" dirty="0">
              <a:latin typeface="Times New Roman" panose="02020603050405020304" pitchFamily="18" charset="0"/>
              <a:cs typeface="Times New Roman" panose="02020603050405020304" pitchFamily="18" charset="0"/>
            </a:endParaRPr>
          </a:p>
          <a:p>
            <a:pPr>
              <a:lnSpc>
                <a:spcPct val="107000"/>
              </a:lnSpc>
              <a:spcAft>
                <a:spcPts val="800"/>
              </a:spcAft>
            </a:pPr>
            <a:endParaRPr lang="en-IN" sz="1600" b="1" dirty="0">
              <a:latin typeface="Times New Roman" panose="02020603050405020304" pitchFamily="18" charset="0"/>
              <a:cs typeface="Times New Roman" panose="02020603050405020304" pitchFamily="18" charset="0"/>
            </a:endParaRPr>
          </a:p>
          <a:p>
            <a:pPr>
              <a:lnSpc>
                <a:spcPct val="107000"/>
              </a:lnSpc>
              <a:spcAft>
                <a:spcPts val="800"/>
              </a:spcAft>
            </a:pPr>
            <a:endParaRPr lang="en-IN" sz="1600" dirty="0">
              <a:latin typeface="Times New Roman" panose="02020603050405020304" pitchFamily="18" charset="0"/>
              <a:cs typeface="Times New Roman" panose="02020603050405020304" pitchFamily="18" charset="0"/>
            </a:endParaRPr>
          </a:p>
          <a:p>
            <a:pPr>
              <a:lnSpc>
                <a:spcPct val="107000"/>
              </a:lnSpc>
              <a:spcAft>
                <a:spcPts val="800"/>
              </a:spcAft>
            </a:pPr>
            <a:r>
              <a:rPr lang="en-IN" sz="1600" dirty="0">
                <a:latin typeface="Times New Roman" panose="02020603050405020304" pitchFamily="18" charset="0"/>
                <a:cs typeface="Times New Roman" panose="02020603050405020304" pitchFamily="18" charset="0"/>
              </a:rPr>
              <a:t>From the frequency distribution , we can </a:t>
            </a:r>
          </a:p>
          <a:p>
            <a:pPr>
              <a:lnSpc>
                <a:spcPct val="107000"/>
              </a:lnSpc>
              <a:spcAft>
                <a:spcPts val="800"/>
              </a:spcAft>
            </a:pPr>
            <a:r>
              <a:rPr lang="en-IN" sz="1600" dirty="0">
                <a:latin typeface="Times New Roman" panose="02020603050405020304" pitchFamily="18" charset="0"/>
                <a:cs typeface="Times New Roman" panose="02020603050405020304" pitchFamily="18" charset="0"/>
              </a:rPr>
              <a:t>Attribute that Eventhough  Brain Stem and Limbic System</a:t>
            </a:r>
          </a:p>
          <a:p>
            <a:pPr>
              <a:lnSpc>
                <a:spcPct val="107000"/>
              </a:lnSpc>
              <a:spcAft>
                <a:spcPts val="800"/>
              </a:spcAft>
            </a:pPr>
            <a:r>
              <a:rPr lang="en-IN" sz="1600" dirty="0">
                <a:latin typeface="Times New Roman" panose="02020603050405020304" pitchFamily="18" charset="0"/>
                <a:cs typeface="Times New Roman" panose="02020603050405020304" pitchFamily="18" charset="0"/>
              </a:rPr>
              <a:t>got affected only in 5 regions , the functional disturbances they cause are more compared to other lobes.</a:t>
            </a:r>
          </a:p>
          <a:p>
            <a:pPr>
              <a:lnSpc>
                <a:spcPct val="107000"/>
              </a:lnSpc>
              <a:spcAft>
                <a:spcPts val="800"/>
              </a:spcAft>
            </a:pPr>
            <a:endParaRPr lang="en-IN" sz="1600" b="1" dirty="0">
              <a:latin typeface="Times New Roman" panose="02020603050405020304" pitchFamily="18" charset="0"/>
              <a:cs typeface="Times New Roman" panose="02020603050405020304" pitchFamily="18" charset="0"/>
            </a:endParaRPr>
          </a:p>
          <a:p>
            <a:pPr>
              <a:lnSpc>
                <a:spcPct val="107000"/>
              </a:lnSpc>
              <a:spcAft>
                <a:spcPts val="800"/>
              </a:spcAft>
            </a:pPr>
            <a:endParaRPr lang="en-IN"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IN" sz="18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en-IN" b="1"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en-IN"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en-IN"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4" name="Chart 3">
            <a:extLst>
              <a:ext uri="{FF2B5EF4-FFF2-40B4-BE49-F238E27FC236}">
                <a16:creationId xmlns:a16="http://schemas.microsoft.com/office/drawing/2014/main" id="{7891A51F-F544-45A3-BD63-EDA3C8ED60EE}"/>
              </a:ext>
            </a:extLst>
          </p:cNvPr>
          <p:cNvGraphicFramePr>
            <a:graphicFrameLocks/>
          </p:cNvGraphicFramePr>
          <p:nvPr>
            <p:extLst>
              <p:ext uri="{D42A27DB-BD31-4B8C-83A1-F6EECF244321}">
                <p14:modId xmlns:p14="http://schemas.microsoft.com/office/powerpoint/2010/main" val="3652117189"/>
              </p:ext>
            </p:extLst>
          </p:nvPr>
        </p:nvGraphicFramePr>
        <p:xfrm>
          <a:off x="815788" y="1806388"/>
          <a:ext cx="6113930"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53961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uman brain anatomy Royalty Free Vector Image - VectorStock">
            <a:extLst>
              <a:ext uri="{FF2B5EF4-FFF2-40B4-BE49-F238E27FC236}">
                <a16:creationId xmlns:a16="http://schemas.microsoft.com/office/drawing/2014/main" id="{BAB3379F-4083-A0D7-F285-594A548CC1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153" y="204833"/>
            <a:ext cx="7395696" cy="675177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C8CC98E8-3814-C609-70F4-77B026E2C2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0849" y="1095375"/>
            <a:ext cx="3828675" cy="2767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4708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1169636F-04D6-7D92-960D-BBF5A4C0E8C1}"/>
              </a:ext>
            </a:extLst>
          </p:cNvPr>
          <p:cNvGraphicFramePr>
            <a:graphicFrameLocks/>
          </p:cNvGraphicFramePr>
          <p:nvPr>
            <p:extLst>
              <p:ext uri="{D42A27DB-BD31-4B8C-83A1-F6EECF244321}">
                <p14:modId xmlns:p14="http://schemas.microsoft.com/office/powerpoint/2010/main" val="2940003633"/>
              </p:ext>
            </p:extLst>
          </p:nvPr>
        </p:nvGraphicFramePr>
        <p:xfrm>
          <a:off x="475129" y="322729"/>
          <a:ext cx="4105836" cy="3545542"/>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95DE6687-6F2F-3257-48DD-9E8EFAE7C86D}"/>
              </a:ext>
            </a:extLst>
          </p:cNvPr>
          <p:cNvSpPr txBox="1"/>
          <p:nvPr/>
        </p:nvSpPr>
        <p:spPr>
          <a:xfrm>
            <a:off x="134472" y="3868271"/>
            <a:ext cx="5844988" cy="1569660"/>
          </a:xfrm>
          <a:prstGeom prst="rect">
            <a:avLst/>
          </a:prstGeom>
          <a:noFill/>
        </p:spPr>
        <p:txBody>
          <a:bodyPr wrap="square">
            <a:spAutoFit/>
          </a:bodyPr>
          <a:lstStyle/>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Olfactory Bulb  -oedema</a:t>
            </a:r>
          </a:p>
          <a:p>
            <a:pPr marL="228600" indent="-228600">
              <a:buFont typeface="+mj-lt"/>
              <a:buAutoNum type="arabicPeriod"/>
            </a:pPr>
            <a:r>
              <a:rPr lang="en-IN" sz="1200" b="1" dirty="0">
                <a:latin typeface="Times New Roman" panose="02020603050405020304" pitchFamily="18" charset="0"/>
                <a:cs typeface="Times New Roman" panose="02020603050405020304" pitchFamily="18" charset="0"/>
              </a:rPr>
              <a:t>Pre-Frontal area </a:t>
            </a:r>
            <a:r>
              <a:rPr lang="en-IN" sz="1200" dirty="0">
                <a:latin typeface="Times New Roman" panose="02020603050405020304" pitchFamily="18" charset="0"/>
                <a:cs typeface="Times New Roman" panose="02020603050405020304" pitchFamily="18" charset="0"/>
              </a:rPr>
              <a:t>-Cognitive disturbance, depression, anxiety, Persistent fatigue</a:t>
            </a: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 Rolandic Opurculum </a:t>
            </a:r>
          </a:p>
          <a:p>
            <a:pPr marL="228600" indent="-228600">
              <a:buFont typeface="+mj-lt"/>
              <a:buAutoNum type="arabicPeriod"/>
            </a:pPr>
            <a:r>
              <a:rPr lang="en-IN" sz="1200" b="1" dirty="0">
                <a:latin typeface="Times New Roman" panose="02020603050405020304" pitchFamily="18" charset="0"/>
                <a:cs typeface="Times New Roman" panose="02020603050405020304" pitchFamily="18" charset="0"/>
              </a:rPr>
              <a:t>Anterior Cingulate Gyrus </a:t>
            </a:r>
            <a:r>
              <a:rPr lang="en-IN" sz="1200" dirty="0">
                <a:latin typeface="Times New Roman" panose="02020603050405020304" pitchFamily="18" charset="0"/>
                <a:cs typeface="Times New Roman" panose="02020603050405020304" pitchFamily="18" charset="0"/>
              </a:rPr>
              <a:t>- Interpersonal Behavioural problems, cognition problems,</a:t>
            </a: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 attention problems like acute attention, poor concentration.</a:t>
            </a: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Caudate Nucleus </a:t>
            </a:r>
          </a:p>
          <a:p>
            <a:r>
              <a:rPr lang="en-IN" sz="1200" dirty="0">
                <a:latin typeface="Times New Roman" panose="02020603050405020304" pitchFamily="18" charset="0"/>
                <a:cs typeface="Times New Roman" panose="02020603050405020304" pitchFamily="18" charset="0"/>
              </a:rPr>
              <a:t>6.Left and Right Orbital –inferior gyrus </a:t>
            </a:r>
          </a:p>
          <a:p>
            <a:r>
              <a:rPr lang="en-IN" sz="1200" dirty="0">
                <a:latin typeface="Times New Roman" panose="02020603050405020304" pitchFamily="18" charset="0"/>
                <a:cs typeface="Times New Roman" panose="02020603050405020304" pitchFamily="18" charset="0"/>
              </a:rPr>
              <a:t>7.Rostral Anterior Cingulate Cortex(rACC) </a:t>
            </a:r>
          </a:p>
        </p:txBody>
      </p:sp>
      <p:sp>
        <p:nvSpPr>
          <p:cNvPr id="8" name="TextBox 7">
            <a:extLst>
              <a:ext uri="{FF2B5EF4-FFF2-40B4-BE49-F238E27FC236}">
                <a16:creationId xmlns:a16="http://schemas.microsoft.com/office/drawing/2014/main" id="{524B7142-E5F0-6240-62AF-67D1F671786F}"/>
              </a:ext>
            </a:extLst>
          </p:cNvPr>
          <p:cNvSpPr txBox="1"/>
          <p:nvPr/>
        </p:nvSpPr>
        <p:spPr>
          <a:xfrm>
            <a:off x="6248402" y="4052047"/>
            <a:ext cx="5414680" cy="1938992"/>
          </a:xfrm>
          <a:prstGeom prst="rect">
            <a:avLst/>
          </a:prstGeom>
          <a:noFill/>
        </p:spPr>
        <p:txBody>
          <a:bodyPr wrap="square">
            <a:spAutoFit/>
          </a:bodyPr>
          <a:lstStyle/>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     Hippocampus(Medial Temporal Lobe)-particularly in Para hippocampal gyrus   </a:t>
            </a: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Heschl’s Gyrus </a:t>
            </a:r>
          </a:p>
          <a:p>
            <a:pPr marL="228600" indent="-228600">
              <a:buFont typeface="+mj-lt"/>
              <a:buAutoNum type="arabicPeriod"/>
            </a:pPr>
            <a:endParaRPr lang="en-IN" sz="12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Piriform cortex(Olfactory Cortex) </a:t>
            </a:r>
          </a:p>
          <a:p>
            <a:pPr marL="228600" indent="-228600">
              <a:buFont typeface="+mj-lt"/>
              <a:buAutoNum type="arabicPeriod"/>
            </a:pPr>
            <a:endParaRPr lang="en-IN" sz="1200"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Entorhinal Cortex </a:t>
            </a:r>
          </a:p>
          <a:p>
            <a:pPr marL="228600" indent="-228600">
              <a:buFont typeface="+mj-lt"/>
              <a:buAutoNum type="arabicPeriod"/>
            </a:pPr>
            <a:endParaRPr lang="en-IN" sz="1200" b="1" dirty="0">
              <a:latin typeface="Times New Roman" panose="02020603050405020304" pitchFamily="18" charset="0"/>
              <a:cs typeface="Times New Roman" panose="02020603050405020304" pitchFamily="18" charset="0"/>
            </a:endParaRPr>
          </a:p>
          <a:p>
            <a:pPr marL="228600" indent="-228600">
              <a:buFont typeface="+mj-lt"/>
              <a:buAutoNum type="arabicPeriod"/>
            </a:pPr>
            <a:r>
              <a:rPr lang="en-IN" sz="1200" b="1" dirty="0">
                <a:latin typeface="Times New Roman" panose="02020603050405020304" pitchFamily="18" charset="0"/>
                <a:cs typeface="Times New Roman" panose="02020603050405020304" pitchFamily="18" charset="0"/>
              </a:rPr>
              <a:t>Amygdala  </a:t>
            </a:r>
            <a:r>
              <a:rPr lang="en-IN" sz="1200" dirty="0">
                <a:latin typeface="Times New Roman" panose="02020603050405020304" pitchFamily="18" charset="0"/>
                <a:cs typeface="Times New Roman" panose="02020603050405020304" pitchFamily="18" charset="0"/>
              </a:rPr>
              <a:t>(Irrational Fear response ,impulsive, control of aggression, memory retrieving problems)</a:t>
            </a:r>
          </a:p>
          <a:p>
            <a:r>
              <a:rPr lang="en-IN" sz="1200" dirty="0">
                <a:latin typeface="Times New Roman" panose="02020603050405020304" pitchFamily="18" charset="0"/>
                <a:cs typeface="Times New Roman" panose="02020603050405020304" pitchFamily="18" charset="0"/>
              </a:rPr>
              <a:t> </a:t>
            </a:r>
          </a:p>
        </p:txBody>
      </p:sp>
      <p:graphicFrame>
        <p:nvGraphicFramePr>
          <p:cNvPr id="9" name="Chart 8">
            <a:extLst>
              <a:ext uri="{FF2B5EF4-FFF2-40B4-BE49-F238E27FC236}">
                <a16:creationId xmlns:a16="http://schemas.microsoft.com/office/drawing/2014/main" id="{24C7AEDD-9EB2-36F7-3F69-9210D6480B5B}"/>
              </a:ext>
            </a:extLst>
          </p:cNvPr>
          <p:cNvGraphicFramePr>
            <a:graphicFrameLocks/>
          </p:cNvGraphicFramePr>
          <p:nvPr>
            <p:extLst>
              <p:ext uri="{D42A27DB-BD31-4B8C-83A1-F6EECF244321}">
                <p14:modId xmlns:p14="http://schemas.microsoft.com/office/powerpoint/2010/main" val="1221922667"/>
              </p:ext>
            </p:extLst>
          </p:nvPr>
        </p:nvGraphicFramePr>
        <p:xfrm>
          <a:off x="6660776" y="1111624"/>
          <a:ext cx="4204447" cy="27566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a:extLst>
              <a:ext uri="{FF2B5EF4-FFF2-40B4-BE49-F238E27FC236}">
                <a16:creationId xmlns:a16="http://schemas.microsoft.com/office/drawing/2014/main" id="{A23D9C58-F228-D196-DA0D-E6BDD3ACDF83}"/>
              </a:ext>
            </a:extLst>
          </p:cNvPr>
          <p:cNvGraphicFramePr>
            <a:graphicFrameLocks/>
          </p:cNvGraphicFramePr>
          <p:nvPr>
            <p:extLst>
              <p:ext uri="{D42A27DB-BD31-4B8C-83A1-F6EECF244321}">
                <p14:modId xmlns:p14="http://schemas.microsoft.com/office/powerpoint/2010/main" val="1350574768"/>
              </p:ext>
            </p:extLst>
          </p:nvPr>
        </p:nvGraphicFramePr>
        <p:xfrm>
          <a:off x="6212542" y="726141"/>
          <a:ext cx="5047129" cy="293145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02814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270E53F2-0F48-DD65-B084-3B2F932D6586}"/>
              </a:ext>
            </a:extLst>
          </p:cNvPr>
          <p:cNvGraphicFramePr>
            <a:graphicFrameLocks/>
          </p:cNvGraphicFramePr>
          <p:nvPr>
            <p:extLst>
              <p:ext uri="{D42A27DB-BD31-4B8C-83A1-F6EECF244321}">
                <p14:modId xmlns:p14="http://schemas.microsoft.com/office/powerpoint/2010/main" val="4167970562"/>
              </p:ext>
            </p:extLst>
          </p:nvPr>
        </p:nvGraphicFramePr>
        <p:xfrm>
          <a:off x="439272" y="699530"/>
          <a:ext cx="5217458" cy="363042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6F68446E-3AFA-0B1B-8EEB-25F7EC3F4308}"/>
              </a:ext>
            </a:extLst>
          </p:cNvPr>
          <p:cNvSpPr txBox="1"/>
          <p:nvPr/>
        </p:nvSpPr>
        <p:spPr>
          <a:xfrm rot="10800000" flipV="1">
            <a:off x="615417" y="4403661"/>
            <a:ext cx="4725233" cy="1938992"/>
          </a:xfrm>
          <a:prstGeom prst="rect">
            <a:avLst/>
          </a:prstGeom>
          <a:noFill/>
        </p:spPr>
        <p:txBody>
          <a:bodyPr wrap="square">
            <a:spAutoFit/>
          </a:bodyPr>
          <a:lstStyle/>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Insular Cortex area(Depression, PTSD, OCD, schizophrenia),Addictive Behaviour-Alcoholism-Dopamine pathway</a:t>
            </a:r>
          </a:p>
          <a:p>
            <a:pPr marL="342900" indent="-342900">
              <a:buFont typeface="+mj-lt"/>
              <a:buAutoNum type="arabicPeriod"/>
            </a:pPr>
            <a:r>
              <a:rPr lang="en-IN" sz="1200" dirty="0">
                <a:latin typeface="Times New Roman" panose="02020603050405020304" pitchFamily="18" charset="0"/>
                <a:cs typeface="Times New Roman" panose="02020603050405020304" pitchFamily="18" charset="0"/>
              </a:rPr>
              <a:t>Right Cingulate Gyrus (Anxiety Problems, Bipolar , Addiction issues, dementia.)</a:t>
            </a: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Superior Insula  (Apathy, depression due to chronic pain, decreased motivation, interest)       </a:t>
            </a: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Locus coeruleus ( Hyperalgesia, , hypoalgesia, Non-epinephrin imbalance, Sleep Disorder</a:t>
            </a: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Pons                 </a:t>
            </a:r>
          </a:p>
          <a:p>
            <a:pPr marL="228600" indent="-228600">
              <a:buFont typeface="+mj-lt"/>
              <a:buAutoNum type="arabicPeriod"/>
            </a:pPr>
            <a:r>
              <a:rPr lang="en-IN" sz="1200" dirty="0">
                <a:latin typeface="Times New Roman" panose="02020603050405020304" pitchFamily="18" charset="0"/>
                <a:cs typeface="Times New Roman" panose="02020603050405020304" pitchFamily="18" charset="0"/>
              </a:rPr>
              <a:t>Caudate Nucleus</a:t>
            </a:r>
            <a:endParaRPr lang="en-IN" sz="1200" dirty="0"/>
          </a:p>
        </p:txBody>
      </p:sp>
      <p:graphicFrame>
        <p:nvGraphicFramePr>
          <p:cNvPr id="5" name="Chart 4">
            <a:extLst>
              <a:ext uri="{FF2B5EF4-FFF2-40B4-BE49-F238E27FC236}">
                <a16:creationId xmlns:a16="http://schemas.microsoft.com/office/drawing/2014/main" id="{567D6893-5BEE-29D0-1DD6-F1CC93C76808}"/>
              </a:ext>
            </a:extLst>
          </p:cNvPr>
          <p:cNvGraphicFramePr>
            <a:graphicFrameLocks/>
          </p:cNvGraphicFramePr>
          <p:nvPr>
            <p:extLst>
              <p:ext uri="{D42A27DB-BD31-4B8C-83A1-F6EECF244321}">
                <p14:modId xmlns:p14="http://schemas.microsoft.com/office/powerpoint/2010/main" val="431823590"/>
              </p:ext>
            </p:extLst>
          </p:nvPr>
        </p:nvGraphicFramePr>
        <p:xfrm>
          <a:off x="6239436" y="699531"/>
          <a:ext cx="5513292" cy="410107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a:extLst>
              <a:ext uri="{FF2B5EF4-FFF2-40B4-BE49-F238E27FC236}">
                <a16:creationId xmlns:a16="http://schemas.microsoft.com/office/drawing/2014/main" id="{F43BA222-DD20-2EC9-1EE2-0A0F69E8D1DA}"/>
              </a:ext>
            </a:extLst>
          </p:cNvPr>
          <p:cNvGraphicFramePr>
            <a:graphicFrameLocks noGrp="1"/>
          </p:cNvGraphicFramePr>
          <p:nvPr>
            <p:extLst>
              <p:ext uri="{D42A27DB-BD31-4B8C-83A1-F6EECF244321}">
                <p14:modId xmlns:p14="http://schemas.microsoft.com/office/powerpoint/2010/main" val="2843237748"/>
              </p:ext>
            </p:extLst>
          </p:nvPr>
        </p:nvGraphicFramePr>
        <p:xfrm>
          <a:off x="6544234" y="5011270"/>
          <a:ext cx="4123765" cy="1053254"/>
        </p:xfrm>
        <a:graphic>
          <a:graphicData uri="http://schemas.openxmlformats.org/drawingml/2006/table">
            <a:tbl>
              <a:tblPr firstRow="1" bandRow="1">
                <a:tableStyleId>{69012ECD-51FC-41F1-AA8D-1B2483CD663E}</a:tableStyleId>
              </a:tblPr>
              <a:tblGrid>
                <a:gridCol w="4123765">
                  <a:extLst>
                    <a:ext uri="{9D8B030D-6E8A-4147-A177-3AD203B41FA5}">
                      <a16:colId xmlns:a16="http://schemas.microsoft.com/office/drawing/2014/main" val="731582619"/>
                    </a:ext>
                  </a:extLst>
                </a:gridCol>
              </a:tblGrid>
              <a:tr h="534138">
                <a:tc>
                  <a:txBody>
                    <a:bodyPr/>
                    <a:lstStyle/>
                    <a:p>
                      <a:pPr marL="0" indent="0">
                        <a:buFont typeface="+mj-lt"/>
                        <a:buNone/>
                      </a:pPr>
                      <a:r>
                        <a:rPr lang="en-IN" sz="1000" dirty="0">
                          <a:latin typeface="Times New Roman" panose="02020603050405020304" pitchFamily="18" charset="0"/>
                          <a:cs typeface="Times New Roman" panose="02020603050405020304" pitchFamily="18" charset="0"/>
                        </a:rPr>
                        <a:t>                                        </a:t>
                      </a:r>
                    </a:p>
                    <a:p>
                      <a:pPr marL="0" indent="0">
                        <a:buFont typeface="+mj-lt"/>
                        <a:buNone/>
                      </a:pPr>
                      <a:r>
                        <a:rPr lang="en-IN" sz="1000" dirty="0">
                          <a:latin typeface="Times New Roman" panose="02020603050405020304" pitchFamily="18" charset="0"/>
                          <a:cs typeface="Times New Roman" panose="02020603050405020304" pitchFamily="18" charset="0"/>
                        </a:rPr>
                        <a:t>1.   Posterior Cingulate Cortex   </a:t>
                      </a:r>
                    </a:p>
                  </a:txBody>
                  <a:tcPr marL="51435" marR="51435" marT="25718" marB="25718"/>
                </a:tc>
                <a:extLst>
                  <a:ext uri="{0D108BD9-81ED-4DB2-BD59-A6C34878D82A}">
                    <a16:rowId xmlns:a16="http://schemas.microsoft.com/office/drawing/2014/main" val="1057962970"/>
                  </a:ext>
                </a:extLst>
              </a:tr>
              <a:tr h="259558">
                <a:tc>
                  <a:txBody>
                    <a:bodyPr/>
                    <a:lstStyle/>
                    <a:p>
                      <a:r>
                        <a:rPr lang="en-IN" sz="1000" dirty="0">
                          <a:latin typeface="Times New Roman" panose="02020603050405020304" pitchFamily="18" charset="0"/>
                          <a:cs typeface="Times New Roman" panose="02020603050405020304" pitchFamily="18" charset="0"/>
                        </a:rPr>
                        <a:t>1. Precuneus areas                                                                                                                                                                                                                                                                                                                                                                                                         </a:t>
                      </a:r>
                    </a:p>
                  </a:txBody>
                  <a:tcPr marL="51435" marR="51435" marT="25718" marB="25718"/>
                </a:tc>
                <a:extLst>
                  <a:ext uri="{0D108BD9-81ED-4DB2-BD59-A6C34878D82A}">
                    <a16:rowId xmlns:a16="http://schemas.microsoft.com/office/drawing/2014/main" val="3185864508"/>
                  </a:ext>
                </a:extLst>
              </a:tr>
              <a:tr h="259558">
                <a:tc>
                  <a:txBody>
                    <a:bodyPr/>
                    <a:lstStyle/>
                    <a:p>
                      <a:r>
                        <a:rPr lang="en-IN" sz="1000" dirty="0">
                          <a:latin typeface="Times New Roman" panose="02020603050405020304" pitchFamily="18" charset="0"/>
                          <a:cs typeface="Times New Roman" panose="02020603050405020304" pitchFamily="18" charset="0"/>
                        </a:rPr>
                        <a:t>1. Right and Left Thalamus (Agitation, insomnia)                                                                              </a:t>
                      </a:r>
                    </a:p>
                  </a:txBody>
                  <a:tcPr marL="51435" marR="51435" marT="25718" marB="25718"/>
                </a:tc>
                <a:extLst>
                  <a:ext uri="{0D108BD9-81ED-4DB2-BD59-A6C34878D82A}">
                    <a16:rowId xmlns:a16="http://schemas.microsoft.com/office/drawing/2014/main" val="2279648043"/>
                  </a:ext>
                </a:extLst>
              </a:tr>
            </a:tbl>
          </a:graphicData>
        </a:graphic>
      </p:graphicFrame>
    </p:spTree>
    <p:extLst>
      <p:ext uri="{BB962C8B-B14F-4D97-AF65-F5344CB8AC3E}">
        <p14:creationId xmlns:p14="http://schemas.microsoft.com/office/powerpoint/2010/main" val="3316148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A655A16-2BF0-36B1-AEBE-2C23B68EA47D}"/>
              </a:ext>
            </a:extLst>
          </p:cNvPr>
          <p:cNvSpPr txBox="1"/>
          <p:nvPr/>
        </p:nvSpPr>
        <p:spPr>
          <a:xfrm>
            <a:off x="179293" y="555812"/>
            <a:ext cx="11851341" cy="5570756"/>
          </a:xfrm>
          <a:prstGeom prst="rect">
            <a:avLst/>
          </a:prstGeom>
          <a:noFill/>
        </p:spPr>
        <p:txBody>
          <a:bodyPr wrap="square">
            <a:spAutoFit/>
          </a:bodyPr>
          <a:lstStyle/>
          <a:p>
            <a:pPr algn="l"/>
            <a:r>
              <a:rPr lang="en-US" sz="1200" b="1" dirty="0">
                <a:latin typeface="Times New Roman" panose="02020603050405020304" pitchFamily="18" charset="0"/>
                <a:cs typeface="Times New Roman" panose="02020603050405020304" pitchFamily="18" charset="0"/>
              </a:rPr>
              <a:t>Pre-Frontal Cortex:</a:t>
            </a:r>
          </a:p>
          <a:p>
            <a:pPr algn="l">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Focusing one's attention.</a:t>
            </a:r>
          </a:p>
          <a:p>
            <a:pPr algn="l">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Predicting the consequences of one's actions; anticipating events in the environment.</a:t>
            </a:r>
          </a:p>
          <a:p>
            <a:pPr algn="l">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Impulse control; managing emotional reactions.</a:t>
            </a:r>
          </a:p>
          <a:p>
            <a:pPr algn="l">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Planning for the future.</a:t>
            </a:r>
          </a:p>
          <a:p>
            <a:pPr algn="l">
              <a:buFont typeface="Arial" panose="020B0604020202020204" pitchFamily="34" charset="0"/>
              <a:buChar char="•"/>
            </a:pPr>
            <a:endParaRPr lang="en-US" sz="1200" dirty="0">
              <a:latin typeface="Times New Roman" panose="02020603050405020304" pitchFamily="18" charset="0"/>
              <a:cs typeface="Times New Roman" panose="02020603050405020304" pitchFamily="18" charset="0"/>
            </a:endParaRPr>
          </a:p>
          <a:p>
            <a:pPr algn="l"/>
            <a:r>
              <a:rPr lang="en-US" sz="1200" b="1" dirty="0">
                <a:latin typeface="Times New Roman" panose="02020603050405020304" pitchFamily="18" charset="0"/>
                <a:cs typeface="Times New Roman" panose="02020603050405020304" pitchFamily="18" charset="0"/>
              </a:rPr>
              <a:t>The anterior cingulate cortex :</a:t>
            </a:r>
          </a:p>
          <a:p>
            <a:pPr marL="342900" indent="-342900" algn="l">
              <a:buFont typeface="+mj-lt"/>
              <a:buAutoNum type="arabicPeriod"/>
            </a:pPr>
            <a:r>
              <a:rPr lang="en-US" sz="1200" dirty="0">
                <a:latin typeface="Times New Roman" panose="02020603050405020304" pitchFamily="18" charset="0"/>
                <a:cs typeface="Times New Roman" panose="02020603050405020304" pitchFamily="18" charset="0"/>
              </a:rPr>
              <a:t> It plays a strong role in overall affect, or emotional expressiveness.</a:t>
            </a:r>
          </a:p>
          <a:p>
            <a:pPr marL="342900" indent="-342900" algn="l">
              <a:buFont typeface="+mj-lt"/>
              <a:buAutoNum type="arabicPeriod"/>
            </a:pPr>
            <a:r>
              <a:rPr lang="en-US" sz="1200" dirty="0">
                <a:latin typeface="Times New Roman" panose="02020603050405020304" pitchFamily="18" charset="0"/>
                <a:cs typeface="Times New Roman" panose="02020603050405020304" pitchFamily="18" charset="0"/>
              </a:rPr>
              <a:t> This area of the brain helps translate emotion into physical expression. </a:t>
            </a:r>
          </a:p>
          <a:p>
            <a:pPr marL="342900" indent="-342900" algn="l">
              <a:buFont typeface="+mj-lt"/>
              <a:buAutoNum type="arabicPeriod"/>
            </a:pPr>
            <a:r>
              <a:rPr lang="en-US" sz="1200" dirty="0">
                <a:latin typeface="Times New Roman" panose="02020603050405020304" pitchFamily="18" charset="0"/>
                <a:cs typeface="Times New Roman" panose="02020603050405020304" pitchFamily="18" charset="0"/>
              </a:rPr>
              <a:t>It can do this because many of its neural connections are linked to the limbic system, the source of emotions.</a:t>
            </a:r>
          </a:p>
          <a:p>
            <a:pPr marL="342900" indent="-342900" algn="l">
              <a:buFont typeface="+mj-lt"/>
              <a:buAutoNum type="arabicPeriod"/>
            </a:pPr>
            <a:endParaRPr lang="en-US" sz="1200" dirty="0">
              <a:latin typeface="Times New Roman" panose="02020603050405020304" pitchFamily="18" charset="0"/>
              <a:cs typeface="Times New Roman" panose="02020603050405020304" pitchFamily="18" charset="0"/>
            </a:endParaRPr>
          </a:p>
          <a:p>
            <a:pPr algn="l"/>
            <a:r>
              <a:rPr lang="en-US" sz="1200" b="1" dirty="0">
                <a:latin typeface="Times New Roman" panose="02020603050405020304" pitchFamily="18" charset="0"/>
                <a:cs typeface="Times New Roman" panose="02020603050405020304" pitchFamily="18" charset="0"/>
              </a:rPr>
              <a:t>The amygdala :FEAR,IMPULSION,ARRESSION</a:t>
            </a:r>
          </a:p>
          <a:p>
            <a:pPr marL="342900" indent="-342900" algn="l">
              <a:buFont typeface="+mj-lt"/>
              <a:buAutoNum type="arabicPeriod"/>
            </a:pPr>
            <a:r>
              <a:rPr lang="en-US" sz="1200" dirty="0">
                <a:latin typeface="Times New Roman" panose="02020603050405020304" pitchFamily="18" charset="0"/>
                <a:cs typeface="Times New Roman" panose="02020603050405020304" pitchFamily="18" charset="0"/>
              </a:rPr>
              <a:t> It is responsible for the perception of emotions such as anger, fear, and sadness, as well as the controlling of aggression. </a:t>
            </a:r>
          </a:p>
          <a:p>
            <a:pPr marL="342900" indent="-342900" algn="l">
              <a:buFont typeface="+mj-lt"/>
              <a:buAutoNum type="arabicPeriod"/>
            </a:pPr>
            <a:r>
              <a:rPr lang="en-US" sz="1200" dirty="0">
                <a:latin typeface="Times New Roman" panose="02020603050405020304" pitchFamily="18" charset="0"/>
                <a:cs typeface="Times New Roman" panose="02020603050405020304" pitchFamily="18" charset="0"/>
              </a:rPr>
              <a:t>The amygdala helps to store memories of events and emotions so that an individual may be able to recognize similar events in the future</a:t>
            </a:r>
          </a:p>
          <a:p>
            <a:pPr marL="342900" indent="-342900" algn="l">
              <a:buFont typeface="+mj-lt"/>
              <a:buAutoNum type="arabicPeriod"/>
            </a:pPr>
            <a:endParaRPr lang="en-US" sz="1200" dirty="0">
              <a:latin typeface="Times New Roman" panose="02020603050405020304" pitchFamily="18" charset="0"/>
              <a:cs typeface="Times New Roman" panose="02020603050405020304" pitchFamily="18" charset="0"/>
            </a:endParaRPr>
          </a:p>
          <a:p>
            <a:pPr algn="l"/>
            <a:r>
              <a:rPr lang="en-US" sz="1200" b="1" dirty="0">
                <a:latin typeface="Times New Roman" panose="02020603050405020304" pitchFamily="18" charset="0"/>
                <a:cs typeface="Times New Roman" panose="02020603050405020304" pitchFamily="18" charset="0"/>
              </a:rPr>
              <a:t>The insula </a:t>
            </a:r>
            <a:r>
              <a:rPr lang="en-US" sz="1200" dirty="0">
                <a:latin typeface="Times New Roman" panose="02020603050405020304" pitchFamily="18" charset="0"/>
                <a:cs typeface="Times New Roman" panose="02020603050405020304" pitchFamily="18" charset="0"/>
              </a:rPr>
              <a:t>:</a:t>
            </a:r>
          </a:p>
          <a:p>
            <a:pPr algn="l"/>
            <a:r>
              <a:rPr lang="en-US" sz="1200" dirty="0">
                <a:latin typeface="Times New Roman" panose="02020603050405020304" pitchFamily="18" charset="0"/>
                <a:cs typeface="Times New Roman" panose="02020603050405020304" pitchFamily="18" charset="0"/>
              </a:rPr>
              <a:t>It is important for gustatory and sensorimotor processing, risk-reward behavior, autonomics, pain pathways, and auditory and vestibular functioning. It is because of insula that people are able to perceive pain and have the awareness about their body and self. OCD,SCHIZOPHRENIA</a:t>
            </a:r>
          </a:p>
          <a:p>
            <a:pPr algn="l"/>
            <a:endParaRPr lang="en-US" sz="1200" dirty="0">
              <a:latin typeface="Times New Roman" panose="02020603050405020304" pitchFamily="18" charset="0"/>
              <a:cs typeface="Times New Roman" panose="02020603050405020304" pitchFamily="18" charset="0"/>
            </a:endParaRPr>
          </a:p>
          <a:p>
            <a:pPr algn="l"/>
            <a:r>
              <a:rPr lang="en-US" sz="1200" b="1" dirty="0">
                <a:latin typeface="Times New Roman" panose="02020603050405020304" pitchFamily="18" charset="0"/>
                <a:cs typeface="Times New Roman" panose="02020603050405020304" pitchFamily="18" charset="0"/>
              </a:rPr>
              <a:t>The anterior cingulate cortex </a:t>
            </a:r>
            <a:r>
              <a:rPr lang="en-US" sz="1200" dirty="0">
                <a:latin typeface="Times New Roman" panose="02020603050405020304" pitchFamily="18" charset="0"/>
                <a:cs typeface="Times New Roman" panose="02020603050405020304" pitchFamily="18" charset="0"/>
              </a:rPr>
              <a:t>is implicated in emotion, because it is involved in linking reward and punishment information, which elicit emotional responses, to behavior, and, in particular, to actions. The </a:t>
            </a:r>
            <a:r>
              <a:rPr lang="en-US" sz="1200" dirty="0" err="1">
                <a:latin typeface="Times New Roman" panose="02020603050405020304" pitchFamily="18" charset="0"/>
                <a:cs typeface="Times New Roman" panose="02020603050405020304" pitchFamily="18" charset="0"/>
              </a:rPr>
              <a:t>subgenual</a:t>
            </a:r>
            <a:r>
              <a:rPr lang="en-US" sz="1200" dirty="0">
                <a:latin typeface="Times New Roman" panose="02020603050405020304" pitchFamily="18" charset="0"/>
                <a:cs typeface="Times New Roman" panose="02020603050405020304" pitchFamily="18" charset="0"/>
              </a:rPr>
              <a:t> cingulate cortex (area 25) may link rewards and punishers to autonomic output.-EMPATHY, CHRONIC PAIN</a:t>
            </a:r>
          </a:p>
          <a:p>
            <a:pPr algn="l"/>
            <a:endParaRPr lang="en-US" sz="1200" dirty="0">
              <a:latin typeface="Times New Roman" panose="02020603050405020304" pitchFamily="18" charset="0"/>
              <a:cs typeface="Times New Roman" panose="02020603050405020304" pitchFamily="18" charset="0"/>
            </a:endParaRPr>
          </a:p>
          <a:p>
            <a:pPr algn="l"/>
            <a:r>
              <a:rPr lang="en-US" sz="1200" b="1" dirty="0">
                <a:latin typeface="Times New Roman" panose="02020603050405020304" pitchFamily="18" charset="0"/>
                <a:cs typeface="Times New Roman" panose="02020603050405020304" pitchFamily="18" charset="0"/>
              </a:rPr>
              <a:t>The limbic system </a:t>
            </a:r>
            <a:r>
              <a:rPr lang="en-US" sz="1200" dirty="0">
                <a:latin typeface="Times New Roman" panose="02020603050405020304" pitchFamily="18" charset="0"/>
                <a:cs typeface="Times New Roman" panose="02020603050405020304" pitchFamily="18" charset="0"/>
              </a:rPr>
              <a:t>functions to facilitate memory storage and retrieval, establish emotional states, and link the conscious, intellectual functions of the cerebral cortex with the unconscious, autonomic functions of the brain stem.-EMOTION</a:t>
            </a:r>
          </a:p>
          <a:p>
            <a:endParaRPr lang="en-US" sz="1200" b="1" i="0" dirty="0">
              <a:solidFill>
                <a:srgbClr val="202124"/>
              </a:solidFill>
              <a:effectLst/>
              <a:latin typeface="arial" panose="020B0604020202020204" pitchFamily="34" charset="0"/>
            </a:endParaRPr>
          </a:p>
          <a:p>
            <a:r>
              <a:rPr lang="en-US" sz="1200" b="1" dirty="0">
                <a:latin typeface="Times New Roman" panose="02020603050405020304" pitchFamily="18" charset="0"/>
                <a:cs typeface="Times New Roman" panose="02020603050405020304" pitchFamily="18" charset="0"/>
              </a:rPr>
              <a:t>The locus coeruleus </a:t>
            </a:r>
            <a:r>
              <a:rPr lang="en-US" sz="1200" dirty="0">
                <a:latin typeface="Times New Roman" panose="02020603050405020304" pitchFamily="18" charset="0"/>
                <a:cs typeface="Times New Roman" panose="02020603050405020304" pitchFamily="18" charset="0"/>
              </a:rPr>
              <a:t>(LC), or 'blue spot', is a small nucleus located deep in the brainstem that provides the far-reaching noradrenergic neurotransmitter system of the brain</a:t>
            </a:r>
            <a:r>
              <a:rPr lang="en-US" sz="1200" b="0" i="0" dirty="0">
                <a:solidFill>
                  <a:srgbClr val="4D5156"/>
                </a:solidFill>
                <a:effectLst/>
                <a:latin typeface="Google Sans"/>
              </a:rPr>
              <a:t>.-PAIN</a:t>
            </a:r>
          </a:p>
          <a:p>
            <a:endParaRPr lang="en-US" sz="1200" b="0" i="0" dirty="0">
              <a:solidFill>
                <a:srgbClr val="4D5156"/>
              </a:solidFill>
              <a:effectLst/>
              <a:latin typeface="Google Sans"/>
            </a:endParaRPr>
          </a:p>
          <a:p>
            <a:r>
              <a:rPr lang="en-US" sz="1200" b="1" dirty="0">
                <a:solidFill>
                  <a:srgbClr val="4D5156"/>
                </a:solidFill>
                <a:latin typeface="Google Sans"/>
              </a:rPr>
              <a:t>Thalamus: </a:t>
            </a:r>
            <a:r>
              <a:rPr lang="en-US" sz="1200" dirty="0">
                <a:solidFill>
                  <a:srgbClr val="4D5156"/>
                </a:solidFill>
                <a:latin typeface="Google Sans"/>
              </a:rPr>
              <a:t>Receives messages from Sense Organs eyes, </a:t>
            </a:r>
            <a:r>
              <a:rPr lang="en-US" sz="1200" dirty="0" err="1">
                <a:solidFill>
                  <a:srgbClr val="4D5156"/>
                </a:solidFill>
                <a:latin typeface="Google Sans"/>
              </a:rPr>
              <a:t>ears,nose</a:t>
            </a:r>
            <a:br>
              <a:rPr lang="en-US" sz="1600" i="0" dirty="0">
                <a:solidFill>
                  <a:srgbClr val="202124"/>
                </a:solidFill>
                <a:effectLst/>
                <a:latin typeface="arial" panose="020B0604020202020204" pitchFamily="34" charset="0"/>
              </a:rPr>
            </a:b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8837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B9571B71-A456-0961-CE4E-3CA00EFD00EE}"/>
              </a:ext>
            </a:extLst>
          </p:cNvPr>
          <p:cNvGraphicFramePr>
            <a:graphicFrameLocks noGrp="1"/>
          </p:cNvGraphicFramePr>
          <p:nvPr>
            <p:extLst>
              <p:ext uri="{D42A27DB-BD31-4B8C-83A1-F6EECF244321}">
                <p14:modId xmlns:p14="http://schemas.microsoft.com/office/powerpoint/2010/main" val="872556805"/>
              </p:ext>
            </p:extLst>
          </p:nvPr>
        </p:nvGraphicFramePr>
        <p:xfrm>
          <a:off x="0" y="68702"/>
          <a:ext cx="8373035" cy="4023360"/>
        </p:xfrm>
        <a:graphic>
          <a:graphicData uri="http://schemas.openxmlformats.org/drawingml/2006/table">
            <a:tbl>
              <a:tblPr firstRow="1" bandRow="1">
                <a:tableStyleId>{5C22544A-7EE6-4342-B048-85BDC9FD1C3A}</a:tableStyleId>
              </a:tblPr>
              <a:tblGrid>
                <a:gridCol w="4156187">
                  <a:extLst>
                    <a:ext uri="{9D8B030D-6E8A-4147-A177-3AD203B41FA5}">
                      <a16:colId xmlns:a16="http://schemas.microsoft.com/office/drawing/2014/main" val="795606665"/>
                    </a:ext>
                  </a:extLst>
                </a:gridCol>
                <a:gridCol w="4216848">
                  <a:extLst>
                    <a:ext uri="{9D8B030D-6E8A-4147-A177-3AD203B41FA5}">
                      <a16:colId xmlns:a16="http://schemas.microsoft.com/office/drawing/2014/main" val="1943105895"/>
                    </a:ext>
                  </a:extLst>
                </a:gridCol>
              </a:tblGrid>
              <a:tr h="251574">
                <a:tc>
                  <a:txBody>
                    <a:bodyPr/>
                    <a:lstStyle/>
                    <a:p>
                      <a:r>
                        <a:rPr lang="en-IN" dirty="0"/>
                        <a:t>Name of the Medicine</a:t>
                      </a:r>
                    </a:p>
                  </a:txBody>
                  <a:tcPr/>
                </a:tc>
                <a:tc>
                  <a:txBody>
                    <a:bodyPr/>
                    <a:lstStyle/>
                    <a:p>
                      <a:r>
                        <a:rPr lang="en-IN" dirty="0"/>
                        <a:t>Action on Mental Health</a:t>
                      </a:r>
                    </a:p>
                  </a:txBody>
                  <a:tcPr/>
                </a:tc>
                <a:extLst>
                  <a:ext uri="{0D108BD9-81ED-4DB2-BD59-A6C34878D82A}">
                    <a16:rowId xmlns:a16="http://schemas.microsoft.com/office/drawing/2014/main" val="3464264402"/>
                  </a:ext>
                </a:extLst>
              </a:tr>
              <a:tr h="1572337">
                <a:tc>
                  <a:txBody>
                    <a:bodyPr/>
                    <a:lstStyle/>
                    <a:p>
                      <a:r>
                        <a:rPr lang="en-IN" sz="1200" dirty="0">
                          <a:latin typeface="Times New Roman" panose="02020603050405020304" pitchFamily="18" charset="0"/>
                          <a:cs typeface="Times New Roman" panose="02020603050405020304" pitchFamily="18" charset="0"/>
                        </a:rPr>
                        <a:t>1.Ars.Alb</a:t>
                      </a:r>
                    </a:p>
                    <a:p>
                      <a:endParaRPr lang="en-IN" sz="1200" dirty="0">
                        <a:latin typeface="Times New Roman" panose="02020603050405020304" pitchFamily="18" charset="0"/>
                        <a:cs typeface="Times New Roman" panose="02020603050405020304" pitchFamily="18" charset="0"/>
                      </a:endParaRPr>
                    </a:p>
                    <a:p>
                      <a:endParaRPr lang="en-IN" sz="1200" dirty="0">
                        <a:latin typeface="Times New Roman" panose="02020603050405020304" pitchFamily="18" charset="0"/>
                        <a:cs typeface="Times New Roman" panose="02020603050405020304" pitchFamily="18" charset="0"/>
                      </a:endParaRPr>
                    </a:p>
                    <a:p>
                      <a:endParaRPr lang="en-IN" sz="1200" dirty="0">
                        <a:latin typeface="Times New Roman" panose="02020603050405020304" pitchFamily="18" charset="0"/>
                        <a:cs typeface="Times New Roman" panose="02020603050405020304" pitchFamily="18" charset="0"/>
                      </a:endParaRPr>
                    </a:p>
                    <a:p>
                      <a:endParaRPr lang="en-IN" sz="1200" dirty="0">
                        <a:latin typeface="Times New Roman" panose="02020603050405020304" pitchFamily="18" charset="0"/>
                        <a:cs typeface="Times New Roman" panose="02020603050405020304" pitchFamily="18" charset="0"/>
                      </a:endParaRPr>
                    </a:p>
                    <a:p>
                      <a:endParaRPr lang="en-IN" sz="1200" dirty="0">
                        <a:latin typeface="Times New Roman" panose="02020603050405020304" pitchFamily="18" charset="0"/>
                        <a:cs typeface="Times New Roman" panose="02020603050405020304" pitchFamily="18" charset="0"/>
                      </a:endParaRPr>
                    </a:p>
                    <a:p>
                      <a:endParaRPr lang="en-IN" sz="1200" dirty="0">
                        <a:latin typeface="Times New Roman" panose="02020603050405020304" pitchFamily="18" charset="0"/>
                        <a:cs typeface="Times New Roman" panose="02020603050405020304" pitchFamily="18" charset="0"/>
                      </a:endParaRPr>
                    </a:p>
                    <a:p>
                      <a:endParaRPr lang="en-IN" sz="1200" dirty="0">
                        <a:latin typeface="Times New Roman" panose="02020603050405020304" pitchFamily="18" charset="0"/>
                        <a:cs typeface="Times New Roman" panose="02020603050405020304" pitchFamily="18" charset="0"/>
                      </a:endParaRPr>
                    </a:p>
                    <a:p>
                      <a:endParaRPr lang="en-IN" sz="1200" dirty="0">
                        <a:latin typeface="Times New Roman" panose="02020603050405020304" pitchFamily="18" charset="0"/>
                        <a:cs typeface="Times New Roman" panose="02020603050405020304" pitchFamily="18" charset="0"/>
                      </a:endParaRPr>
                    </a:p>
                  </a:txBody>
                  <a:tcPr/>
                </a:tc>
                <a:tc>
                  <a:txBody>
                    <a:bodyPr/>
                    <a:lstStyle/>
                    <a:p>
                      <a:endParaRPr lang="en-IN" sz="1200" kern="1200" dirty="0">
                        <a:solidFill>
                          <a:schemeClr val="dk1"/>
                        </a:solidFill>
                        <a:latin typeface="Times New Roman" panose="02020603050405020304" pitchFamily="18" charset="0"/>
                        <a:ea typeface="Calibri" panose="020F0502020204030204" pitchFamily="34" charset="0"/>
                        <a:cs typeface="Times New Roman" panose="02020603050405020304" pitchFamily="18" charset="0"/>
                      </a:endParaRPr>
                    </a:p>
                    <a:p>
                      <a:pPr algn="l">
                        <a:buFont typeface="Arial" panose="020B0604020202020204" pitchFamily="34" charset="0"/>
                        <a:buNone/>
                      </a:pPr>
                      <a:r>
                        <a:rPr lang="en-IN" sz="1200"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Anxiety, especially about health matters. Hypochondriasis.</a:t>
                      </a:r>
                    </a:p>
                    <a:p>
                      <a:pPr algn="l">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 Irritable and intolerant, especially with family members, OCD ,</a:t>
                      </a:r>
                    </a:p>
                    <a:p>
                      <a:pPr algn="l">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 Anxious when alone.</a:t>
                      </a:r>
                    </a:p>
                    <a:p>
                      <a:pPr algn="l">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Overly fussy about cleanliness and order.</a:t>
                      </a:r>
                    </a:p>
                    <a:p>
                      <a:pPr algn="l">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Restlessness leading to mental and physical exhaustion.</a:t>
                      </a:r>
                    </a:p>
                    <a:p>
                      <a:pPr algn="l">
                        <a:buFont typeface="Arial" panose="020B0604020202020204" pitchFamily="34" charset="0"/>
                        <a:buNone/>
                      </a:pPr>
                      <a:endParaRPr lang="en-US" sz="1200" dirty="0">
                        <a:latin typeface="Times New Roman" panose="02020603050405020304" pitchFamily="18" charset="0"/>
                        <a:cs typeface="Times New Roman" panose="02020603050405020304" pitchFamily="18" charset="0"/>
                      </a:endParaRPr>
                    </a:p>
                    <a:p>
                      <a:pPr algn="l">
                        <a:buFont typeface="Arial" panose="020B0604020202020204" pitchFamily="34" charset="0"/>
                        <a:buNone/>
                      </a:pPr>
                      <a:endParaRPr lang="en-US" sz="1200" dirty="0">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endParaRPr lang="en-US" sz="1200" dirty="0">
                        <a:latin typeface="Times New Roman" panose="02020603050405020304" pitchFamily="18" charset="0"/>
                        <a:cs typeface="Times New Roman" panose="02020603050405020304" pitchFamily="18" charset="0"/>
                      </a:endParaRPr>
                    </a:p>
                    <a:p>
                      <a:r>
                        <a:rPr lang="en-IN" sz="1200" kern="1200" dirty="0">
                          <a:solidFill>
                            <a:schemeClr val="dk1"/>
                          </a:solidFill>
                          <a:latin typeface="Times New Roman" panose="02020603050405020304" pitchFamily="18" charset="0"/>
                          <a:ea typeface="Calibri" panose="020F0502020204030204" pitchFamily="34" charset="0"/>
                          <a:cs typeface="Times New Roman" panose="02020603050405020304" pitchFamily="18" charset="0"/>
                        </a:rPr>
                        <a:t> </a:t>
                      </a:r>
                    </a:p>
                    <a:p>
                      <a:endParaRPr lang="en-IN" sz="1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708252637"/>
                  </a:ext>
                </a:extLst>
              </a:tr>
              <a:tr h="817615">
                <a:tc>
                  <a:txBody>
                    <a:bodyPr/>
                    <a:lstStyle/>
                    <a:p>
                      <a:r>
                        <a:rPr lang="en-IN" sz="1200" dirty="0">
                          <a:latin typeface="Times New Roman" panose="02020603050405020304" pitchFamily="18" charset="0"/>
                          <a:cs typeface="Times New Roman" panose="02020603050405020304" pitchFamily="18" charset="0"/>
                        </a:rPr>
                        <a:t>2. Gelsemium</a:t>
                      </a:r>
                    </a:p>
                  </a:txBody>
                  <a:tcPr/>
                </a:tc>
                <a:tc>
                  <a:txBody>
                    <a:bodyPr/>
                    <a:lstStyle/>
                    <a:p>
                      <a:r>
                        <a:rPr lang="en-US" sz="1200" b="0" i="0" kern="1200" dirty="0">
                          <a:solidFill>
                            <a:schemeClr val="dk1"/>
                          </a:solidFill>
                          <a:effectLst/>
                          <a:latin typeface="Times New Roman" panose="02020603050405020304" pitchFamily="18" charset="0"/>
                          <a:ea typeface="+mn-ea"/>
                          <a:cs typeface="Times New Roman" panose="02020603050405020304" pitchFamily="18" charset="0"/>
                        </a:rPr>
                        <a:t>Stress-induced weakness, Trembling, Mental dullness, Anxiety, caused by the anticipation of an upcoming event such as public speaking, an exam, or a visit to the Doctor, Stress-induced chills, perspiration, diarrhea, and headaches, Fear of crowds , A fear of falling.</a:t>
                      </a:r>
                    </a:p>
                    <a:p>
                      <a:endParaRPr lang="en-IN" sz="1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992519530"/>
                  </a:ext>
                </a:extLst>
              </a:tr>
              <a:tr h="251574">
                <a:tc>
                  <a:txBody>
                    <a:bodyPr/>
                    <a:lstStyle/>
                    <a:p>
                      <a:endParaRPr lang="en-IN" dirty="0"/>
                    </a:p>
                  </a:txBody>
                  <a:tcPr/>
                </a:tc>
                <a:tc>
                  <a:txBody>
                    <a:bodyPr/>
                    <a:lstStyle/>
                    <a:p>
                      <a:endParaRPr lang="en-IN" dirty="0"/>
                    </a:p>
                  </a:txBody>
                  <a:tcPr/>
                </a:tc>
                <a:extLst>
                  <a:ext uri="{0D108BD9-81ED-4DB2-BD59-A6C34878D82A}">
                    <a16:rowId xmlns:a16="http://schemas.microsoft.com/office/drawing/2014/main" val="3827879355"/>
                  </a:ext>
                </a:extLst>
              </a:tr>
            </a:tbl>
          </a:graphicData>
        </a:graphic>
      </p:graphicFrame>
      <p:sp>
        <p:nvSpPr>
          <p:cNvPr id="8" name="TextBox 7">
            <a:extLst>
              <a:ext uri="{FF2B5EF4-FFF2-40B4-BE49-F238E27FC236}">
                <a16:creationId xmlns:a16="http://schemas.microsoft.com/office/drawing/2014/main" id="{682E5140-C25B-0148-BF1B-C393C3EEFD8E}"/>
              </a:ext>
            </a:extLst>
          </p:cNvPr>
          <p:cNvSpPr txBox="1"/>
          <p:nvPr/>
        </p:nvSpPr>
        <p:spPr>
          <a:xfrm>
            <a:off x="8489576" y="188259"/>
            <a:ext cx="3307977" cy="3323987"/>
          </a:xfrm>
          <a:prstGeom prst="rect">
            <a:avLst/>
          </a:prstGeom>
          <a:noFill/>
        </p:spPr>
        <p:txBody>
          <a:bodyPr wrap="square">
            <a:spAutoFit/>
          </a:bodyPr>
          <a:lstStyle/>
          <a:p>
            <a:r>
              <a:rPr lang="en-US" sz="1400" dirty="0">
                <a:latin typeface="Times New Roman" panose="02020603050405020304" pitchFamily="18" charset="0"/>
                <a:cs typeface="Times New Roman" panose="02020603050405020304" pitchFamily="18" charset="0"/>
              </a:rPr>
              <a:t>Homeopathy works on the principle of immunotherapy, the treatment is based on creating artificial disease symptoms therefore treating the disease. </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It increases the immunity in minimal dose , finally treating the symptoms. In the  table we discussed about  Ars.Alb and Gelsemium in neurological treatment  are considered as preventive in many Covid -19 effected individuals. </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In Homeopathy , they treat based on individual approach to stress and match underlying cause of disease.</a:t>
            </a:r>
            <a:endParaRPr lang="en-IN" sz="14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E6C8BE8E-8149-145E-7B0E-1EE6F5FC4502}"/>
              </a:ext>
            </a:extLst>
          </p:cNvPr>
          <p:cNvSpPr txBox="1"/>
          <p:nvPr/>
        </p:nvSpPr>
        <p:spPr>
          <a:xfrm>
            <a:off x="0" y="4092062"/>
            <a:ext cx="11743765" cy="2420406"/>
          </a:xfrm>
          <a:prstGeom prst="rect">
            <a:avLst/>
          </a:prstGeom>
          <a:noFill/>
        </p:spPr>
        <p:txBody>
          <a:bodyPr wrap="square">
            <a:spAutoFit/>
          </a:bodyPr>
          <a:lstStyle/>
          <a:p>
            <a:pPr>
              <a:lnSpc>
                <a:spcPct val="107000"/>
              </a:lnSpc>
              <a:spcAft>
                <a:spcPts val="800"/>
              </a:spcAft>
            </a:pPr>
            <a:r>
              <a:rPr lang="en-US" sz="1600" b="0" i="0" dirty="0">
                <a:solidFill>
                  <a:srgbClr val="2E2E2E"/>
                </a:solidFill>
                <a:effectLst/>
                <a:latin typeface="Times New Roman" panose="02020603050405020304" pitchFamily="18" charset="0"/>
                <a:cs typeface="Times New Roman" panose="02020603050405020304" pitchFamily="18" charset="0"/>
              </a:rPr>
              <a:t>          Homeopathy has been used for treatment and prevention in the epidemics of </a:t>
            </a:r>
            <a:r>
              <a:rPr lang="en-US" sz="1600" b="0" i="0" dirty="0">
                <a:solidFill>
                  <a:srgbClr val="2E2E2E"/>
                </a:solidFill>
                <a:effectLst/>
                <a:latin typeface="Times New Roman" panose="02020603050405020304" pitchFamily="18" charset="0"/>
                <a:cs typeface="Times New Roman" panose="02020603050405020304" pitchFamily="18" charset="0"/>
                <a:hlinkClick r:id="rId2" tooltip="Learn more about Cholera from ScienceDirect's AI-generated Topic Pages"/>
              </a:rPr>
              <a:t>Cholera</a:t>
            </a:r>
            <a:r>
              <a:rPr lang="en-US" sz="1600" b="0" i="0" dirty="0">
                <a:solidFill>
                  <a:srgbClr val="2E2E2E"/>
                </a:solidFill>
                <a:effectLst/>
                <a:latin typeface="Times New Roman" panose="02020603050405020304" pitchFamily="18" charset="0"/>
                <a:cs typeface="Times New Roman" panose="02020603050405020304" pitchFamily="18" charset="0"/>
              </a:rPr>
              <a:t>, </a:t>
            </a:r>
            <a:r>
              <a:rPr lang="en-US" sz="1600" b="0" i="0" dirty="0">
                <a:solidFill>
                  <a:srgbClr val="2E2E2E"/>
                </a:solidFill>
                <a:effectLst/>
                <a:latin typeface="Times New Roman" panose="02020603050405020304" pitchFamily="18" charset="0"/>
                <a:cs typeface="Times New Roman" panose="02020603050405020304" pitchFamily="18" charset="0"/>
                <a:hlinkClick r:id="rId3" tooltip="Learn more about Spanish flu from ScienceDirect's AI-generated Topic Pages"/>
              </a:rPr>
              <a:t>Spanish flu</a:t>
            </a:r>
            <a:r>
              <a:rPr lang="en-US" sz="1600" b="0" i="0" dirty="0">
                <a:solidFill>
                  <a:srgbClr val="2E2E2E"/>
                </a:solidFill>
                <a:effectLst/>
                <a:latin typeface="Times New Roman" panose="02020603050405020304" pitchFamily="18" charset="0"/>
                <a:cs typeface="Times New Roman" panose="02020603050405020304" pitchFamily="18" charset="0"/>
              </a:rPr>
              <a:t>, </a:t>
            </a:r>
            <a:r>
              <a:rPr lang="en-US" sz="1600" b="0" i="0" dirty="0">
                <a:solidFill>
                  <a:srgbClr val="2E2E2E"/>
                </a:solidFill>
                <a:effectLst/>
                <a:latin typeface="Times New Roman" panose="02020603050405020304" pitchFamily="18" charset="0"/>
                <a:cs typeface="Times New Roman" panose="02020603050405020304" pitchFamily="18" charset="0"/>
                <a:hlinkClick r:id="rId4" tooltip="Learn more about Dengue from ScienceDirect's AI-generated Topic Pages"/>
              </a:rPr>
              <a:t>Dengue</a:t>
            </a:r>
            <a:r>
              <a:rPr lang="en-US" sz="1600" b="0" i="0" dirty="0">
                <a:solidFill>
                  <a:srgbClr val="2E2E2E"/>
                </a:solidFill>
                <a:effectLst/>
                <a:latin typeface="Times New Roman" panose="02020603050405020304" pitchFamily="18" charset="0"/>
                <a:cs typeface="Times New Roman" panose="02020603050405020304" pitchFamily="18" charset="0"/>
              </a:rPr>
              <a:t>, </a:t>
            </a:r>
            <a:r>
              <a:rPr lang="en-US" sz="1600" b="0" i="0" dirty="0">
                <a:solidFill>
                  <a:srgbClr val="2E2E2E"/>
                </a:solidFill>
                <a:effectLst/>
                <a:latin typeface="Times New Roman" panose="02020603050405020304" pitchFamily="18" charset="0"/>
                <a:cs typeface="Times New Roman" panose="02020603050405020304" pitchFamily="18" charset="0"/>
                <a:hlinkClick r:id="rId5" tooltip="Learn more about Chikungunya from ScienceDirect's AI-generated Topic Pages"/>
              </a:rPr>
              <a:t>Chikungunya</a:t>
            </a:r>
            <a:r>
              <a:rPr lang="en-US" sz="1600" b="0" i="0" dirty="0">
                <a:solidFill>
                  <a:srgbClr val="2E2E2E"/>
                </a:solidFill>
                <a:effectLst/>
                <a:latin typeface="Times New Roman" panose="02020603050405020304" pitchFamily="18" charset="0"/>
                <a:cs typeface="Times New Roman" panose="02020603050405020304" pitchFamily="18" charset="0"/>
              </a:rPr>
              <a:t>, Acute encephalitis syndrome, </a:t>
            </a:r>
            <a:r>
              <a:rPr lang="en-US" sz="1600" b="0" i="0" dirty="0" err="1">
                <a:solidFill>
                  <a:srgbClr val="2E2E2E"/>
                </a:solidFill>
                <a:effectLst/>
                <a:latin typeface="Times New Roman" panose="02020603050405020304" pitchFamily="18" charset="0"/>
                <a:cs typeface="Times New Roman" panose="02020603050405020304" pitchFamily="18" charset="0"/>
              </a:rPr>
              <a:t>etc</a:t>
            </a:r>
            <a:r>
              <a:rPr lang="en-US" sz="1600" b="0" i="0" dirty="0">
                <a:solidFill>
                  <a:srgbClr val="2E2E2E"/>
                </a:solidFill>
                <a:effectLst/>
                <a:latin typeface="Times New Roman" panose="02020603050405020304" pitchFamily="18" charset="0"/>
                <a:cs typeface="Times New Roman" panose="02020603050405020304" pitchFamily="18" charset="0"/>
              </a:rPr>
              <a:t> with variable success There is anecdotal evidence that homeopathy was successful during the Spanish flu epidemic of 1918, in which at least 20–50 million people died worldwide .</a:t>
            </a:r>
          </a:p>
          <a:p>
            <a:pPr>
              <a:lnSpc>
                <a:spcPct val="107000"/>
              </a:lnSpc>
              <a:spcAft>
                <a:spcPts val="800"/>
              </a:spcAft>
            </a:pPr>
            <a:r>
              <a:rPr lang="en-US" sz="1600" kern="100" dirty="0">
                <a:solidFill>
                  <a:srgbClr val="2E2E2E"/>
                </a:solidFill>
                <a:latin typeface="Times New Roman" panose="02020603050405020304" pitchFamily="18" charset="0"/>
                <a:ea typeface="Calibri" panose="020F0502020204030204" pitchFamily="34" charset="0"/>
                <a:cs typeface="Times New Roman" panose="02020603050405020304" pitchFamily="18" charset="0"/>
              </a:rPr>
              <a:t>             According to retrospective analysis </a:t>
            </a:r>
            <a:r>
              <a:rPr lang="en-IN" sz="1400" kern="100" dirty="0">
                <a:effectLst/>
                <a:latin typeface="Times New Roman" panose="02020603050405020304" pitchFamily="18" charset="0"/>
                <a:ea typeface="Calibri" panose="020F0502020204030204" pitchFamily="34" charset="0"/>
                <a:cs typeface="Times New Roman" panose="02020603050405020304" pitchFamily="18" charset="0"/>
              </a:rPr>
              <a:t>(Chaudhary et al., 2022)</a:t>
            </a:r>
            <a:r>
              <a:rPr lang="en-US" sz="1600" kern="100" dirty="0">
                <a:solidFill>
                  <a:srgbClr val="2E2E2E"/>
                </a:solidFill>
                <a:latin typeface="Times New Roman" panose="02020603050405020304" pitchFamily="18" charset="0"/>
                <a:ea typeface="Calibri" panose="020F0502020204030204" pitchFamily="34" charset="0"/>
                <a:cs typeface="Times New Roman" panose="02020603050405020304" pitchFamily="18" charset="0"/>
              </a:rPr>
              <a:t>on Covid-19 in 2020 it is inferred, </a:t>
            </a:r>
            <a:r>
              <a:rPr lang="en-US" sz="1600" b="0" i="0" dirty="0">
                <a:solidFill>
                  <a:srgbClr val="212121"/>
                </a:solidFill>
                <a:effectLst/>
                <a:latin typeface="Times New Roman" panose="02020603050405020304" pitchFamily="18" charset="0"/>
                <a:cs typeface="Times New Roman" panose="02020603050405020304" pitchFamily="18" charset="0"/>
              </a:rPr>
              <a:t>Homoeopathy has played a notable role in managing epidemics in the past. The Ministry of Ayush, Government of India, declared Arsenicum album 30 C as a prophylactic for Covid-19, which was followed by the distribution of the medicine across in India. Regarding Gelsemium, </a:t>
            </a:r>
            <a:r>
              <a:rPr lang="en-IN" sz="1600" dirty="0">
                <a:effectLst/>
                <a:latin typeface="Times New Roman" panose="02020603050405020304" pitchFamily="18" charset="0"/>
                <a:ea typeface="Calibri" panose="020F0502020204030204" pitchFamily="34" charset="0"/>
                <a:cs typeface="Times New Roman" panose="02020603050405020304" pitchFamily="18" charset="0"/>
              </a:rPr>
              <a:t> (Tournier et al., 2022)</a:t>
            </a:r>
            <a:r>
              <a:rPr lang="en-US" sz="1600" b="0" i="0" dirty="0">
                <a:solidFill>
                  <a:srgbClr val="212121"/>
                </a:solidFill>
                <a:effectLst/>
                <a:latin typeface="Times New Roman" panose="02020603050405020304" pitchFamily="18" charset="0"/>
                <a:cs typeface="Times New Roman" panose="02020603050405020304" pitchFamily="18" charset="0"/>
              </a:rPr>
              <a:t>it is considered as Genus Epidemics according to study conducted in China on Covid-19  patients.</a:t>
            </a:r>
          </a:p>
          <a:p>
            <a:pPr>
              <a:lnSpc>
                <a:spcPct val="107000"/>
              </a:lnSpc>
              <a:spcAft>
                <a:spcPts val="800"/>
              </a:spcAft>
            </a:pPr>
            <a:endParaRPr lang="en-IN" sz="16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175014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BE1B6DD8-9976-4550-A6F4-B2DD4EA939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Wood Type</Template>
  <TotalTime>3843</TotalTime>
  <Words>2502</Words>
  <Application>Microsoft Office PowerPoint</Application>
  <PresentationFormat>Widescreen</PresentationFormat>
  <Paragraphs>235</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Arial</vt:lpstr>
      <vt:lpstr>Arial Black</vt:lpstr>
      <vt:lpstr>Calibri</vt:lpstr>
      <vt:lpstr>Google Sans</vt:lpstr>
      <vt:lpstr>Söhne</vt:lpstr>
      <vt:lpstr>Times New Roman</vt:lpstr>
      <vt:lpstr>Wingdings</vt:lpstr>
      <vt:lpstr>Wood Type</vt:lpstr>
      <vt:lpstr>                                                                                     Neuroanatomy of Covid-19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Neuroanatomy of Covid-19</dc:title>
  <dc:creator>Mrs. Bhavya Bharathi  Kotikalapudi</dc:creator>
  <cp:lastModifiedBy>Mrs. Bhavya Bharathi  Kotikalapudi</cp:lastModifiedBy>
  <cp:revision>32</cp:revision>
  <dcterms:created xsi:type="dcterms:W3CDTF">2023-05-20T01:40:24Z</dcterms:created>
  <dcterms:modified xsi:type="dcterms:W3CDTF">2023-05-30T10:56:49Z</dcterms:modified>
</cp:coreProperties>
</file>